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3" r:id="rId20"/>
    <p:sldId id="274" r:id="rId21"/>
    <p:sldId id="275" r:id="rId22"/>
    <p:sldId id="276" r:id="rId23"/>
    <p:sldId id="277" r:id="rId24"/>
  </p:sldIdLst>
  <p:sldSz cx="12192000" cy="6858000"/>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kzOlOyM5bbui4nM2DvSm+TKXOE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nehri prabhakar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22" autoAdjust="0"/>
  </p:normalViewPr>
  <p:slideViewPr>
    <p:cSldViewPr snapToGrid="0">
      <p:cViewPr varScale="1">
        <p:scale>
          <a:sx n="68" d="100"/>
          <a:sy n="68" d="100"/>
        </p:scale>
        <p:origin x="12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8-03T17:37:43.481" idx="1">
    <p:pos x="152" y="685"/>
    <p:text>Please add customer message here and I can update it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2mdNZU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tackify.com/csharp-catch-all-exceptio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25b1e0e4c66_0_21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0" name="Google Shape;1050;g25b1e0e4c66_0_2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25d1f2920e2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5" name="Google Shape;1125;g25d1f2920e2_3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libri"/>
                <a:ea typeface="Calibri"/>
                <a:cs typeface="Calibri"/>
                <a:sym typeface="Calibri"/>
              </a:rPr>
              <a:t>Here is a 6-month Product Roadmap prioritizing the Mobile version of the Loyalty program. This covered the Technical Feasibility Study, a PoC involving internal stakeholders and a combination of tech documents and wireframes. The roadmap also defined a plan for allowing user registration,  access to a reward point summary for this mobile version and then quickly launching the web version of this product as well. Some features were omitted from this version since these may not directly impact user retention and also because they require more user data analytics.         	</a:t>
            </a: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25d1f2920e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A more granular feature roadmap was defined to understand dependencies and gain alignment with other stakeholders. As it can be seen in the heavily loaded initial phases of the roadmap, we planned on developing features that we felt added most value to our customers immediately and which would provide a hassle-free booking and rewarding journey.</a:t>
            </a:r>
            <a:endParaRPr/>
          </a:p>
        </p:txBody>
      </p:sp>
      <p:sp>
        <p:nvSpPr>
          <p:cNvPr id="1131" name="Google Shape;1131;g25d1f2920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237f7bda518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1" name="Google Shape;1191;g237f7bda518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237f7bda518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7" name="Google Shape;1197;g237f7bda518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Pre-launch</a:t>
            </a:r>
            <a:endParaRPr/>
          </a:p>
          <a:p>
            <a:pPr marL="457200" lvl="0" indent="-298450" algn="l" rtl="0">
              <a:lnSpc>
                <a:spcPct val="100000"/>
              </a:lnSpc>
              <a:spcBef>
                <a:spcPts val="0"/>
              </a:spcBef>
              <a:spcAft>
                <a:spcPts val="0"/>
              </a:spcAft>
              <a:buSzPts val="1100"/>
              <a:buChar char="●"/>
            </a:pPr>
            <a:r>
              <a:rPr lang="en-US"/>
              <a:t>Product marketing and Sales collaboration</a:t>
            </a:r>
            <a:endParaRPr/>
          </a:p>
          <a:p>
            <a:pPr marL="914400" lvl="1" indent="-298450" algn="l" rtl="0">
              <a:lnSpc>
                <a:spcPct val="100000"/>
              </a:lnSpc>
              <a:spcBef>
                <a:spcPts val="0"/>
              </a:spcBef>
              <a:spcAft>
                <a:spcPts val="0"/>
              </a:spcAft>
              <a:buSzPts val="1100"/>
              <a:buChar char="○"/>
            </a:pPr>
            <a:r>
              <a:rPr lang="en-US"/>
              <a:t>Media Plan (Traditional and Digital)</a:t>
            </a:r>
            <a:endParaRPr/>
          </a:p>
          <a:p>
            <a:pPr marL="914400" lvl="1" indent="-298450" algn="l" rtl="0">
              <a:lnSpc>
                <a:spcPct val="100000"/>
              </a:lnSpc>
              <a:spcBef>
                <a:spcPts val="0"/>
              </a:spcBef>
              <a:spcAft>
                <a:spcPts val="0"/>
              </a:spcAft>
              <a:buSzPts val="1100"/>
              <a:buChar char="○"/>
            </a:pPr>
            <a:r>
              <a:rPr lang="en-US"/>
              <a:t>Press release</a:t>
            </a:r>
            <a:endParaRPr/>
          </a:p>
          <a:p>
            <a:pPr marL="914400" lvl="1" indent="-298450" algn="l" rtl="0">
              <a:lnSpc>
                <a:spcPct val="100000"/>
              </a:lnSpc>
              <a:spcBef>
                <a:spcPts val="0"/>
              </a:spcBef>
              <a:spcAft>
                <a:spcPts val="0"/>
              </a:spcAft>
              <a:buSzPts val="1100"/>
              <a:buChar char="○"/>
            </a:pPr>
            <a:r>
              <a:rPr lang="en-US"/>
              <a:t>Reach out to customers:</a:t>
            </a:r>
            <a:endParaRPr/>
          </a:p>
          <a:p>
            <a:pPr marL="1371600" lvl="2" indent="-298450" algn="l" rtl="0">
              <a:lnSpc>
                <a:spcPct val="100000"/>
              </a:lnSpc>
              <a:spcBef>
                <a:spcPts val="0"/>
              </a:spcBef>
              <a:spcAft>
                <a:spcPts val="0"/>
              </a:spcAft>
              <a:buSzPts val="1100"/>
              <a:buChar char="■"/>
            </a:pPr>
            <a:r>
              <a:rPr lang="en-US"/>
              <a:t>Landing Page announcement and teasers</a:t>
            </a:r>
            <a:endParaRPr/>
          </a:p>
          <a:p>
            <a:pPr marL="1371600" lvl="2" indent="-298450" algn="l" rtl="0">
              <a:lnSpc>
                <a:spcPct val="100000"/>
              </a:lnSpc>
              <a:spcBef>
                <a:spcPts val="0"/>
              </a:spcBef>
              <a:spcAft>
                <a:spcPts val="0"/>
              </a:spcAft>
              <a:buSzPts val="1100"/>
              <a:buChar char="■"/>
            </a:pPr>
            <a:r>
              <a:rPr lang="en-US"/>
              <a:t>SEO</a:t>
            </a:r>
            <a:endParaRPr/>
          </a:p>
          <a:p>
            <a:pPr marL="1371600" lvl="2" indent="-298450" algn="l" rtl="0">
              <a:lnSpc>
                <a:spcPct val="100000"/>
              </a:lnSpc>
              <a:spcBef>
                <a:spcPts val="0"/>
              </a:spcBef>
              <a:spcAft>
                <a:spcPts val="0"/>
              </a:spcAft>
              <a:buSzPts val="1100"/>
              <a:buChar char="■"/>
            </a:pPr>
            <a:r>
              <a:rPr lang="en-US"/>
              <a:t>Targeted Email and App Pop-ups</a:t>
            </a:r>
            <a:endParaRPr/>
          </a:p>
          <a:p>
            <a:pPr marL="457200" lvl="0" indent="-298450" algn="l" rtl="0">
              <a:lnSpc>
                <a:spcPct val="100000"/>
              </a:lnSpc>
              <a:spcBef>
                <a:spcPts val="0"/>
              </a:spcBef>
              <a:spcAft>
                <a:spcPts val="0"/>
              </a:spcAft>
              <a:buSzPts val="1100"/>
              <a:buChar char="●"/>
            </a:pPr>
            <a:r>
              <a:rPr lang="en-US"/>
              <a:t>Engineering</a:t>
            </a:r>
            <a:endParaRPr/>
          </a:p>
          <a:p>
            <a:pPr marL="914400" lvl="1" indent="-298450" algn="l" rtl="0">
              <a:lnSpc>
                <a:spcPct val="100000"/>
              </a:lnSpc>
              <a:spcBef>
                <a:spcPts val="0"/>
              </a:spcBef>
              <a:spcAft>
                <a:spcPts val="0"/>
              </a:spcAft>
              <a:buSzPts val="1100"/>
              <a:buChar char="○"/>
            </a:pPr>
            <a:r>
              <a:rPr lang="en-US"/>
              <a:t>Bashing the product (User testing)</a:t>
            </a:r>
            <a:endParaRPr/>
          </a:p>
          <a:p>
            <a:pPr marL="914400" lvl="1" indent="-298450" algn="l" rtl="0">
              <a:lnSpc>
                <a:spcPct val="100000"/>
              </a:lnSpc>
              <a:spcBef>
                <a:spcPts val="0"/>
              </a:spcBef>
              <a:spcAft>
                <a:spcPts val="0"/>
              </a:spcAft>
              <a:buSzPts val="1100"/>
              <a:buChar char="○"/>
            </a:pPr>
            <a:r>
              <a:rPr lang="en-US"/>
              <a:t>Collecting feedback (Bugs and Sugs)</a:t>
            </a:r>
            <a:endParaRPr/>
          </a:p>
          <a:p>
            <a:pPr marL="914400" lvl="1" indent="-298450" algn="l" rtl="0">
              <a:lnSpc>
                <a:spcPct val="100000"/>
              </a:lnSpc>
              <a:spcBef>
                <a:spcPts val="0"/>
              </a:spcBef>
              <a:spcAft>
                <a:spcPts val="0"/>
              </a:spcAft>
              <a:buSzPts val="1100"/>
              <a:buChar char="○"/>
            </a:pPr>
            <a:r>
              <a:rPr lang="en-US"/>
              <a:t>Metrics</a:t>
            </a:r>
            <a:endParaRPr/>
          </a:p>
          <a:p>
            <a:pPr marL="457200" lvl="0" indent="-298450" algn="l" rtl="0">
              <a:lnSpc>
                <a:spcPct val="100000"/>
              </a:lnSpc>
              <a:spcBef>
                <a:spcPts val="0"/>
              </a:spcBef>
              <a:spcAft>
                <a:spcPts val="0"/>
              </a:spcAft>
              <a:buSzPts val="1100"/>
              <a:buChar char="●"/>
            </a:pPr>
            <a:r>
              <a:rPr lang="en-US"/>
              <a:t>External collaboration</a:t>
            </a:r>
            <a:endParaRPr/>
          </a:p>
          <a:p>
            <a:pPr marL="914400" lvl="1" indent="-298450" algn="l" rtl="0">
              <a:lnSpc>
                <a:spcPct val="100000"/>
              </a:lnSpc>
              <a:spcBef>
                <a:spcPts val="0"/>
              </a:spcBef>
              <a:spcAft>
                <a:spcPts val="0"/>
              </a:spcAft>
              <a:buSzPts val="1100"/>
              <a:buChar char="○"/>
            </a:pPr>
            <a:r>
              <a:rPr lang="en-US"/>
              <a:t>Buzz partner coordinations</a:t>
            </a:r>
            <a:endParaRPr/>
          </a:p>
          <a:p>
            <a:pPr marL="914400" lvl="1" indent="-298450" algn="l" rtl="0">
              <a:lnSpc>
                <a:spcPct val="100000"/>
              </a:lnSpc>
              <a:spcBef>
                <a:spcPts val="0"/>
              </a:spcBef>
              <a:spcAft>
                <a:spcPts val="0"/>
              </a:spcAft>
              <a:buSzPts val="1100"/>
              <a:buChar char="○"/>
            </a:pPr>
            <a:r>
              <a:rPr lang="en-US"/>
              <a:t>Influencers reachout</a:t>
            </a:r>
            <a:endParaRPr/>
          </a:p>
          <a:p>
            <a:pPr marL="457200" lvl="0" indent="-298450" algn="l" rtl="0">
              <a:lnSpc>
                <a:spcPct val="100000"/>
              </a:lnSpc>
              <a:spcBef>
                <a:spcPts val="0"/>
              </a:spcBef>
              <a:spcAft>
                <a:spcPts val="0"/>
              </a:spcAft>
              <a:buSzPts val="1100"/>
              <a:buChar char="●"/>
            </a:pPr>
            <a:r>
              <a:rPr lang="en-US"/>
              <a:t>Customer Support Training and FAQ guides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Launch:</a:t>
            </a:r>
            <a:endParaRPr/>
          </a:p>
          <a:p>
            <a:pPr marL="457200" lvl="0" indent="-298450" algn="l" rtl="0">
              <a:lnSpc>
                <a:spcPct val="100000"/>
              </a:lnSpc>
              <a:spcBef>
                <a:spcPts val="0"/>
              </a:spcBef>
              <a:spcAft>
                <a:spcPts val="0"/>
              </a:spcAft>
              <a:buSzPts val="1100"/>
              <a:buChar char="●"/>
            </a:pPr>
            <a:r>
              <a:rPr lang="en-US"/>
              <a:t>App and web go-live</a:t>
            </a:r>
            <a:endParaRPr/>
          </a:p>
          <a:p>
            <a:pPr marL="457200" lvl="0" indent="-298450" algn="l" rtl="0">
              <a:lnSpc>
                <a:spcPct val="100000"/>
              </a:lnSpc>
              <a:spcBef>
                <a:spcPts val="0"/>
              </a:spcBef>
              <a:spcAft>
                <a:spcPts val="0"/>
              </a:spcAft>
              <a:buSzPts val="1100"/>
              <a:buChar char="●"/>
            </a:pPr>
            <a:r>
              <a:rPr lang="en-US"/>
              <a:t>Launch events</a:t>
            </a:r>
            <a:endParaRPr/>
          </a:p>
          <a:p>
            <a:pPr marL="457200" lvl="0" indent="-298450" algn="l" rtl="0">
              <a:lnSpc>
                <a:spcPct val="100000"/>
              </a:lnSpc>
              <a:spcBef>
                <a:spcPts val="0"/>
              </a:spcBef>
              <a:spcAft>
                <a:spcPts val="0"/>
              </a:spcAft>
              <a:buSzPts val="1100"/>
              <a:buChar char="●"/>
            </a:pPr>
            <a:r>
              <a:rPr lang="en-US"/>
              <a:t>Monitor availability of service (Tech and Customer support wise)</a:t>
            </a:r>
            <a:endParaRPr/>
          </a:p>
          <a:p>
            <a:pPr marL="457200" lvl="0" indent="-298450" algn="l" rtl="0">
              <a:lnSpc>
                <a:spcPct val="100000"/>
              </a:lnSpc>
              <a:spcBef>
                <a:spcPts val="0"/>
              </a:spcBef>
              <a:spcAft>
                <a:spcPts val="0"/>
              </a:spcAft>
              <a:buSzPts val="1100"/>
              <a:buChar char="●"/>
            </a:pPr>
            <a:r>
              <a:rPr lang="en-US"/>
              <a:t>Keep an eye on success metrics</a:t>
            </a:r>
            <a:endParaRPr/>
          </a:p>
          <a:p>
            <a:pPr marL="457200" lvl="0" indent="-298450" algn="l" rtl="0">
              <a:lnSpc>
                <a:spcPct val="100000"/>
              </a:lnSpc>
              <a:spcBef>
                <a:spcPts val="0"/>
              </a:spcBef>
              <a:spcAft>
                <a:spcPts val="0"/>
              </a:spcAft>
              <a:buSzPts val="1100"/>
              <a:buChar char="●"/>
            </a:pPr>
            <a:r>
              <a:rPr lang="en-US"/>
              <a:t>Gather feedback: Surveys and bugs/sugs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Post Launch</a:t>
            </a:r>
            <a:endParaRPr/>
          </a:p>
          <a:p>
            <a:pPr marL="457200" lvl="0" indent="-298450" algn="l" rtl="0">
              <a:lnSpc>
                <a:spcPct val="100000"/>
              </a:lnSpc>
              <a:spcBef>
                <a:spcPts val="0"/>
              </a:spcBef>
              <a:spcAft>
                <a:spcPts val="0"/>
              </a:spcAft>
              <a:buSzPts val="1100"/>
              <a:buChar char="●"/>
            </a:pPr>
            <a:r>
              <a:rPr lang="en-US"/>
              <a:t>Email and App campaign regarding success of the launch</a:t>
            </a:r>
            <a:endParaRPr/>
          </a:p>
          <a:p>
            <a:pPr marL="914400" lvl="1" indent="-298450" algn="l" rtl="0">
              <a:lnSpc>
                <a:spcPct val="100000"/>
              </a:lnSpc>
              <a:spcBef>
                <a:spcPts val="0"/>
              </a:spcBef>
              <a:spcAft>
                <a:spcPts val="0"/>
              </a:spcAft>
              <a:buSzPts val="1100"/>
              <a:buChar char="○"/>
            </a:pPr>
            <a:r>
              <a:rPr lang="en-US"/>
              <a:t>Send pretty messages to customers regarding the loyalty program with initial data about number of bookings, revenue or how many people found their personalized travel recommendations.</a:t>
            </a:r>
            <a:endParaRPr/>
          </a:p>
          <a:p>
            <a:pPr marL="914400" lvl="1" indent="-298450" algn="l" rtl="0">
              <a:lnSpc>
                <a:spcPct val="100000"/>
              </a:lnSpc>
              <a:spcBef>
                <a:spcPts val="0"/>
              </a:spcBef>
              <a:spcAft>
                <a:spcPts val="0"/>
              </a:spcAft>
              <a:buSzPts val="1100"/>
              <a:buChar char="○"/>
            </a:pPr>
            <a:r>
              <a:rPr lang="en-US"/>
              <a:t>Eg: Sally got her dream trip to Hawaii in her budget, with preferred accommodation and experiences.</a:t>
            </a:r>
            <a:endParaRPr/>
          </a:p>
          <a:p>
            <a:pPr marL="457200" lvl="0" indent="-298450" algn="l" rtl="0">
              <a:lnSpc>
                <a:spcPct val="100000"/>
              </a:lnSpc>
              <a:spcBef>
                <a:spcPts val="0"/>
              </a:spcBef>
              <a:spcAft>
                <a:spcPts val="0"/>
              </a:spcAft>
              <a:buSzPts val="1100"/>
              <a:buChar char="●"/>
            </a:pPr>
            <a:r>
              <a:rPr lang="en-US"/>
              <a:t>Keep tracking Success metrics</a:t>
            </a:r>
            <a:endParaRPr/>
          </a:p>
          <a:p>
            <a:pPr marL="457200" lvl="0" indent="-298450" algn="l" rtl="0">
              <a:lnSpc>
                <a:spcPct val="100000"/>
              </a:lnSpc>
              <a:spcBef>
                <a:spcPts val="0"/>
              </a:spcBef>
              <a:spcAft>
                <a:spcPts val="0"/>
              </a:spcAft>
              <a:buSzPts val="1100"/>
              <a:buChar char="●"/>
            </a:pPr>
            <a:r>
              <a:rPr lang="en-US"/>
              <a:t>Review customer response and create tickets</a:t>
            </a:r>
            <a:endParaRPr/>
          </a:p>
          <a:p>
            <a:pPr marL="457200" lvl="0" indent="-298450" algn="l" rtl="0">
              <a:lnSpc>
                <a:spcPct val="100000"/>
              </a:lnSpc>
              <a:spcBef>
                <a:spcPts val="0"/>
              </a:spcBef>
              <a:spcAft>
                <a:spcPts val="0"/>
              </a:spcAft>
              <a:buSzPts val="1100"/>
              <a:buChar char="●"/>
            </a:pPr>
            <a:r>
              <a:rPr lang="en-US"/>
              <a:t>Retrospective</a:t>
            </a:r>
            <a:endParaRPr/>
          </a:p>
          <a:p>
            <a:pPr marL="457200" lvl="0" indent="-298450" algn="l" rtl="0">
              <a:lnSpc>
                <a:spcPct val="100000"/>
              </a:lnSpc>
              <a:spcBef>
                <a:spcPts val="0"/>
              </a:spcBef>
              <a:spcAft>
                <a:spcPts val="0"/>
              </a:spcAft>
              <a:buSzPts val="1100"/>
              <a:buChar char="●"/>
            </a:pPr>
            <a:r>
              <a:rPr lang="en-US"/>
              <a:t>Celebrate the wins!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237f7bda518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3" name="Google Shape;1203;g237f7bda518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we have already discussed several aspects of the Product Positioning in the ever-growing hospitality and travel industry, we've identified a remarkable opportunity. The B&amp;B market is ripe for transformation, and Stay-N-Sleep is here to make a difference.</a:t>
            </a:r>
            <a:endParaRPr/>
          </a:p>
          <a:p>
            <a:pPr marL="0" lvl="0" indent="0" algn="l" rtl="0">
              <a:lnSpc>
                <a:spcPct val="100000"/>
              </a:lnSpc>
              <a:spcBef>
                <a:spcPts val="0"/>
              </a:spcBef>
              <a:spcAft>
                <a:spcPts val="0"/>
              </a:spcAft>
              <a:buSzPts val="1100"/>
              <a:buNone/>
            </a:pPr>
            <a:br>
              <a:rPr lang="en-US"/>
            </a:br>
            <a:r>
              <a:rPr lang="en-US"/>
              <a:t>What sets Elevated XP apart from the rest? We are proud pioneers of the first tiered loyalty program exclusively designed for B&amp;Bs. Our unique approach allows customers to unlock exciting rewards as they climb up the tiers, creating a truly personalized experience.</a:t>
            </a:r>
            <a:br>
              <a:rPr lang="en-US"/>
            </a:br>
            <a:br>
              <a:rPr lang="en-US"/>
            </a:br>
            <a:r>
              <a:rPr lang="en-US"/>
              <a:t>Each tiered benefit can be enjoyed, earning more rewards and privileges as they spend more with us.  Our personalized recommendation will cater to their preferences, ensuring every stay to feel tailor-made.  And by joining Elevate XP, each participant would become a valued member of our large and vibrant travel community.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237f7bda518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1" name="Google Shape;1211;g237f7bda518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25f578fa655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6" name="Google Shape;1216;g25f578fa655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237f7bda51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1" name="Google Shape;1221;g237f7bda518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237f7bda518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6" name="Google Shape;1226;g237f7bda518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25d1f2920e2_3_2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1" name="Google Shape;1231;g25d1f2920e2_3_212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2" name="Google Shape;1232;g25d1f2920e2_3_2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25b1e0e4c66_0_316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Greetings, colleagues of Stay-N-Sleep,</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Today, we come together with a shared mission—to enable every traveler to build a community of lifelong explorers and create unforgettable experiences that truly matter.</a:t>
            </a:r>
            <a:endParaRPr sz="1200" dirty="0">
              <a:solidFill>
                <a:schemeClr val="dk1"/>
              </a:solidFill>
            </a:endParaRPr>
          </a:p>
          <a:p>
            <a:pPr marL="0" lvl="0" indent="0" algn="l" rtl="0">
              <a:lnSpc>
                <a:spcPct val="115000"/>
              </a:lnSpc>
              <a:spcBef>
                <a:spcPts val="0"/>
              </a:spcBef>
              <a:spcAft>
                <a:spcPts val="0"/>
              </a:spcAft>
              <a:buSzPts val="1100"/>
              <a:buNone/>
            </a:pPr>
            <a:endParaRPr sz="1200" dirty="0">
              <a:solidFill>
                <a:schemeClr val="dk1"/>
              </a:solidFill>
            </a:endParaRPr>
          </a:p>
          <a:p>
            <a:pPr marL="0" lvl="0" indent="0" algn="l" rtl="0">
              <a:lnSpc>
                <a:spcPct val="115000"/>
              </a:lnSpc>
              <a:spcBef>
                <a:spcPts val="0"/>
              </a:spcBef>
              <a:spcAft>
                <a:spcPts val="0"/>
              </a:spcAft>
              <a:buSzPts val="1100"/>
              <a:buNone/>
            </a:pPr>
            <a:r>
              <a:rPr lang="en-US" sz="1200" dirty="0">
                <a:solidFill>
                  <a:schemeClr val="dk1"/>
                </a:solidFill>
              </a:rPr>
              <a:t>At Stay-N-Sleep, our vision is clear—to connect people, enrich communities, and open minds to new adventures and cultures.</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Through our world-class marketplace, we offer 2 million unique accommodations and curated activities that ignite wonder and create cherished memories.</a:t>
            </a:r>
            <a:endParaRPr dirty="0"/>
          </a:p>
        </p:txBody>
      </p:sp>
      <p:sp>
        <p:nvSpPr>
          <p:cNvPr id="1059" name="Google Shape;1059;g25b1e0e4c66_0_3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25f411db0b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25f411db0b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Number of app downloads</a:t>
            </a:r>
            <a:endParaRPr sz="1200">
              <a:solidFill>
                <a:srgbClr val="111111"/>
              </a:solidFill>
              <a:highlight>
                <a:srgbClr val="FFFFFF"/>
              </a:highlight>
              <a:latin typeface="Roboto"/>
              <a:ea typeface="Roboto"/>
              <a:cs typeface="Roboto"/>
              <a:sym typeface="Roboto"/>
            </a:endParaRPr>
          </a:p>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Number of active users</a:t>
            </a:r>
            <a:endParaRPr sz="1200">
              <a:solidFill>
                <a:srgbClr val="111111"/>
              </a:solidFill>
              <a:highlight>
                <a:srgbClr val="FFFFFF"/>
              </a:highlight>
              <a:latin typeface="Roboto"/>
              <a:ea typeface="Roboto"/>
              <a:cs typeface="Roboto"/>
              <a:sym typeface="Roboto"/>
            </a:endParaRPr>
          </a:p>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Session length</a:t>
            </a:r>
            <a:endParaRPr sz="1200">
              <a:solidFill>
                <a:srgbClr val="111111"/>
              </a:solidFill>
              <a:highlight>
                <a:srgbClr val="FFFFFF"/>
              </a:highlight>
              <a:latin typeface="Roboto"/>
              <a:ea typeface="Roboto"/>
              <a:cs typeface="Roboto"/>
              <a:sym typeface="Roboto"/>
            </a:endParaRPr>
          </a:p>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Screenviews</a:t>
            </a:r>
            <a:endParaRPr sz="1200">
              <a:solidFill>
                <a:srgbClr val="111111"/>
              </a:solidFill>
              <a:highlight>
                <a:srgbClr val="FFFFFF"/>
              </a:highlight>
              <a:latin typeface="Roboto"/>
              <a:ea typeface="Roboto"/>
              <a:cs typeface="Roboto"/>
              <a:sym typeface="Roboto"/>
            </a:endParaRPr>
          </a:p>
          <a:p>
            <a:pPr marL="0" lvl="0" indent="0" algn="l" rtl="0">
              <a:lnSpc>
                <a:spcPct val="120000"/>
              </a:lnSpc>
              <a:spcBef>
                <a:spcPts val="0"/>
              </a:spcBef>
              <a:spcAft>
                <a:spcPts val="0"/>
              </a:spcAft>
              <a:buNone/>
            </a:pPr>
            <a:r>
              <a:rPr lang="en-US" sz="1300">
                <a:solidFill>
                  <a:srgbClr val="2F353E"/>
                </a:solidFill>
                <a:highlight>
                  <a:srgbClr val="FFFFFF"/>
                </a:highlight>
              </a:rPr>
              <a:t>1. User Satisfaction / Apdex Scores</a:t>
            </a:r>
            <a:endParaRPr sz="1300">
              <a:solidFill>
                <a:srgbClr val="2F353E"/>
              </a:solidFill>
              <a:highlight>
                <a:srgbClr val="FFFFFF"/>
              </a:highlight>
            </a:endParaRPr>
          </a:p>
          <a:p>
            <a:pPr marL="0" lvl="0" indent="0" algn="l" rtl="0">
              <a:spcBef>
                <a:spcPts val="400"/>
              </a:spcBef>
              <a:spcAft>
                <a:spcPts val="0"/>
              </a:spcAft>
              <a:buNone/>
            </a:pPr>
            <a:r>
              <a:rPr lang="en-US"/>
              <a:t>2. avg response time</a:t>
            </a:r>
            <a:endParaRPr/>
          </a:p>
          <a:p>
            <a:pPr marL="0" lvl="0" indent="0" algn="l" rtl="0">
              <a:spcBef>
                <a:spcPts val="0"/>
              </a:spcBef>
              <a:spcAft>
                <a:spcPts val="0"/>
              </a:spcAft>
              <a:buNone/>
            </a:pPr>
            <a:r>
              <a:rPr lang="en-US"/>
              <a:t>3. error rates: </a:t>
            </a:r>
            <a:endParaRPr/>
          </a:p>
          <a:p>
            <a:pPr marL="0" lvl="0" indent="0" algn="l" rtl="0">
              <a:spcBef>
                <a:spcPts val="0"/>
              </a:spcBef>
              <a:spcAft>
                <a:spcPts val="0"/>
              </a:spcAft>
              <a:buNone/>
            </a:pPr>
            <a:r>
              <a:rPr lang="en-US"/>
              <a:t>4. </a:t>
            </a:r>
            <a:r>
              <a:rPr lang="en-US" sz="1300">
                <a:solidFill>
                  <a:srgbClr val="2F353E"/>
                </a:solidFill>
                <a:highlight>
                  <a:srgbClr val="FFFFFF"/>
                </a:highlight>
              </a:rPr>
              <a:t>Count of Application Instances</a:t>
            </a:r>
            <a:endParaRPr sz="1300">
              <a:solidFill>
                <a:srgbClr val="2F353E"/>
              </a:solidFill>
              <a:highlight>
                <a:srgbClr val="FFFFFF"/>
              </a:highlight>
            </a:endParaRPr>
          </a:p>
          <a:p>
            <a:pPr marL="457200" lvl="0" indent="-304800" algn="l" rtl="0">
              <a:lnSpc>
                <a:spcPct val="115000"/>
              </a:lnSpc>
              <a:spcBef>
                <a:spcPts val="0"/>
              </a:spcBef>
              <a:spcAft>
                <a:spcPts val="0"/>
              </a:spcAft>
              <a:buClr>
                <a:srgbClr val="2F353E"/>
              </a:buClr>
              <a:buSzPts val="1200"/>
              <a:buChar char="●"/>
            </a:pPr>
            <a:r>
              <a:rPr lang="en-US" sz="1200">
                <a:solidFill>
                  <a:srgbClr val="2F353E"/>
                </a:solidFill>
                <a:highlight>
                  <a:srgbClr val="FFFFFF"/>
                </a:highlight>
              </a:rPr>
              <a:t>HTTP Error % – Number of web requests that ended in an error</a:t>
            </a:r>
            <a:endParaRPr sz="1200">
              <a:solidFill>
                <a:srgbClr val="2F353E"/>
              </a:solidFill>
              <a:highlight>
                <a:srgbClr val="FFFFFF"/>
              </a:highlight>
            </a:endParaRPr>
          </a:p>
          <a:p>
            <a:pPr marL="457200" lvl="0" indent="-304800" algn="l" rtl="0">
              <a:lnSpc>
                <a:spcPct val="115000"/>
              </a:lnSpc>
              <a:spcBef>
                <a:spcPts val="1200"/>
              </a:spcBef>
              <a:spcAft>
                <a:spcPts val="0"/>
              </a:spcAft>
              <a:buClr>
                <a:srgbClr val="2F353E"/>
              </a:buClr>
              <a:buSzPts val="1200"/>
              <a:buChar char="●"/>
            </a:pPr>
            <a:r>
              <a:rPr lang="en-US" sz="1200">
                <a:solidFill>
                  <a:srgbClr val="2F353E"/>
                </a:solidFill>
                <a:highlight>
                  <a:srgbClr val="FFFFFF"/>
                </a:highlight>
              </a:rPr>
              <a:t>Logged Exceptions – Number of unhandled and logged errors from your application</a:t>
            </a:r>
            <a:endParaRPr sz="1200">
              <a:solidFill>
                <a:srgbClr val="2F353E"/>
              </a:solidFill>
              <a:highlight>
                <a:srgbClr val="FFFFFF"/>
              </a:highlight>
            </a:endParaRPr>
          </a:p>
          <a:p>
            <a:pPr marL="457200" lvl="0" indent="-304800" algn="l" rtl="0">
              <a:lnSpc>
                <a:spcPct val="115000"/>
              </a:lnSpc>
              <a:spcBef>
                <a:spcPts val="1200"/>
              </a:spcBef>
              <a:spcAft>
                <a:spcPts val="0"/>
              </a:spcAft>
              <a:buClr>
                <a:srgbClr val="2F353E"/>
              </a:buClr>
              <a:buSzPts val="1200"/>
              <a:buChar char="●"/>
            </a:pPr>
            <a:r>
              <a:rPr lang="en-US" sz="1200">
                <a:solidFill>
                  <a:srgbClr val="2F353E"/>
                </a:solidFill>
                <a:highlight>
                  <a:srgbClr val="FFFFFF"/>
                </a:highlight>
              </a:rPr>
              <a:t>Thrown Exceptions – Number of </a:t>
            </a:r>
            <a:r>
              <a:rPr lang="en-US" sz="1200" u="sng">
                <a:solidFill>
                  <a:schemeClr val="hlink"/>
                </a:solidFill>
                <a:highlight>
                  <a:srgbClr val="FFFFFF"/>
                </a:highlight>
                <a:hlinkClick r:id="rId3"/>
              </a:rPr>
              <a:t>all exceptions</a:t>
            </a:r>
            <a:r>
              <a:rPr lang="en-US" sz="1200">
                <a:solidFill>
                  <a:srgbClr val="2F353E"/>
                </a:solidFill>
                <a:highlight>
                  <a:srgbClr val="FFFFFF"/>
                </a:highlight>
              </a:rPr>
              <a:t> that have been thrown</a:t>
            </a:r>
            <a:endParaRPr sz="1200">
              <a:solidFill>
                <a:srgbClr val="2F353E"/>
              </a:solidFill>
              <a:highlight>
                <a:srgbClr val="FFFFFF"/>
              </a:highlight>
            </a:endParaRPr>
          </a:p>
          <a:p>
            <a:pPr marL="0" lvl="0" indent="0" algn="l" rtl="0">
              <a:spcBef>
                <a:spcPts val="1200"/>
              </a:spcBef>
              <a:spcAft>
                <a:spcPts val="0"/>
              </a:spcAft>
              <a:buNone/>
            </a:pPr>
            <a:endParaRPr sz="1300">
              <a:solidFill>
                <a:srgbClr val="2F353E"/>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g25dea76320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8" name="Google Shape;1248;g25dea763201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25dea7632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4" name="Google Shape;1254;g25dea763201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237f7bda51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9" name="Google Shape;1069;g237f7bda518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However, we recognize that in today's competitive landscape, we face the crucial task of fostering customer loyalty and ensuring they feel rewarded for choosing us.</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SzPts val="1100"/>
              <a:buNone/>
            </a:pPr>
            <a:r>
              <a:rPr lang="en-US" sz="1200" dirty="0">
                <a:solidFill>
                  <a:schemeClr val="dk1"/>
                </a:solidFill>
              </a:rPr>
              <a:t>The question we must tackle is, "How can we create a loyalty program that not only encourages customers to return but also makes them feel appreciated and valued?"</a:t>
            </a:r>
            <a:endParaRPr sz="1300" b="1" dirty="0">
              <a:solidFill>
                <a:srgbClr val="313537"/>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25d1f2920e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7" name="Google Shape;1077;g25d1f2920e2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Over the last 6 months, Stay-N-Sleep has witnessed a remarkable surge in customer inquiries about a loyalty program. Guests seek recognition and rewards for choosing us as their preferred travel partner.</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rPr>
              <a:t>In today's digital landscape, with a staggering 75% abandonment rate for hotel bookings on the web, the abundance of choices can be overwhelming for customers.</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SzPts val="1100"/>
              <a:buNone/>
            </a:pPr>
            <a:r>
              <a:rPr lang="en-US" sz="1200" dirty="0">
                <a:solidFill>
                  <a:schemeClr val="dk1"/>
                </a:solidFill>
              </a:rPr>
              <a:t>To address this, we propose introducing a tiered loyalty program, which we call: </a:t>
            </a:r>
            <a:r>
              <a:rPr lang="en-US" sz="1200" b="1" u="sng" dirty="0">
                <a:solidFill>
                  <a:schemeClr val="dk1"/>
                </a:solidFill>
              </a:rPr>
              <a:t>Elevated XP</a:t>
            </a:r>
            <a:r>
              <a:rPr lang="en-US" sz="1200" dirty="0">
                <a:solidFill>
                  <a:schemeClr val="dk1"/>
                </a:solidFill>
              </a:rPr>
              <a:t>. By implementing this, we can enhance the value we offer to returning customers, nurturing their brand loyalty.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237f7bda518_2_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Now that we have identified product opportunities, we wanted to identify the User personas to cater our product towards.</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We identified 3 personas </a:t>
            </a:r>
            <a:endParaRPr dirty="0">
              <a:solidFill>
                <a:schemeClr val="dk1"/>
              </a:solidFill>
            </a:endParaRPr>
          </a:p>
          <a:p>
            <a:pPr marL="914400" lvl="1" indent="-298450" algn="l" rtl="0">
              <a:spcBef>
                <a:spcPts val="0"/>
              </a:spcBef>
              <a:spcAft>
                <a:spcPts val="0"/>
              </a:spcAft>
              <a:buClr>
                <a:schemeClr val="dk1"/>
              </a:buClr>
              <a:buSzPts val="1100"/>
              <a:buChar char="-"/>
            </a:pPr>
            <a:r>
              <a:rPr lang="en-US" dirty="0">
                <a:solidFill>
                  <a:schemeClr val="dk1"/>
                </a:solidFill>
              </a:rPr>
              <a:t>Business traveler, with a preference for personalization and seamless booking experience.</a:t>
            </a:r>
            <a:endParaRPr dirty="0">
              <a:solidFill>
                <a:schemeClr val="dk1"/>
              </a:solidFill>
            </a:endParaRPr>
          </a:p>
          <a:p>
            <a:pPr marL="914400" lvl="1" indent="-298450" algn="l" rtl="0">
              <a:spcBef>
                <a:spcPts val="0"/>
              </a:spcBef>
              <a:spcAft>
                <a:spcPts val="0"/>
              </a:spcAft>
              <a:buClr>
                <a:schemeClr val="dk1"/>
              </a:buClr>
              <a:buSzPts val="1100"/>
              <a:buChar char="-"/>
            </a:pPr>
            <a:r>
              <a:rPr lang="en-US" dirty="0">
                <a:solidFill>
                  <a:schemeClr val="dk1"/>
                </a:solidFill>
              </a:rPr>
              <a:t>Frequent Leisure Traveler, with a requirement for getting rewarded for frequent travel.</a:t>
            </a:r>
            <a:endParaRPr dirty="0">
              <a:solidFill>
                <a:schemeClr val="dk1"/>
              </a:solidFill>
            </a:endParaRPr>
          </a:p>
          <a:p>
            <a:pPr marL="914400" lvl="1" indent="-298450" algn="l" rtl="0">
              <a:spcBef>
                <a:spcPts val="0"/>
              </a:spcBef>
              <a:spcAft>
                <a:spcPts val="0"/>
              </a:spcAft>
              <a:buClr>
                <a:schemeClr val="dk1"/>
              </a:buClr>
              <a:buSzPts val="1100"/>
              <a:buChar char="-"/>
            </a:pPr>
            <a:r>
              <a:rPr lang="en-US" dirty="0">
                <a:solidFill>
                  <a:schemeClr val="dk1"/>
                </a:solidFill>
              </a:rPr>
              <a:t>Travel Admin, with a need to make booking and travel easy for its customers.</a:t>
            </a:r>
            <a:endParaRPr dirty="0">
              <a:solidFill>
                <a:schemeClr val="dk1"/>
              </a:solidFill>
            </a:endParaRPr>
          </a:p>
          <a:p>
            <a:pPr marL="91440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For our project we focused on first 2 personas as they seemed to cover most of the market. </a:t>
            </a:r>
            <a:endParaRPr dirty="0">
              <a:solidFill>
                <a:schemeClr val="dk1"/>
              </a:solidFill>
            </a:endParaRPr>
          </a:p>
          <a:p>
            <a:pPr marL="914400" lvl="1" indent="-298450" algn="l" rtl="0">
              <a:spcBef>
                <a:spcPts val="0"/>
              </a:spcBef>
              <a:spcAft>
                <a:spcPts val="0"/>
              </a:spcAft>
              <a:buClr>
                <a:schemeClr val="dk1"/>
              </a:buClr>
              <a:buSzPts val="1100"/>
              <a:buChar char="-"/>
            </a:pPr>
            <a:r>
              <a:rPr lang="en-US" dirty="0">
                <a:solidFill>
                  <a:schemeClr val="dk1"/>
                </a:solidFill>
              </a:rPr>
              <a:t>Travis is a smaller market segment</a:t>
            </a:r>
            <a:endParaRPr dirty="0">
              <a:solidFill>
                <a:schemeClr val="dk1"/>
              </a:solidFill>
            </a:endParaRPr>
          </a:p>
          <a:p>
            <a:pPr marL="91440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We also have detailed user personas and some cool data in our appendix for people to check.</a:t>
            </a:r>
            <a:endParaRPr dirty="0">
              <a:solidFill>
                <a:schemeClr val="dk1"/>
              </a:solidFill>
            </a:endParaRPr>
          </a:p>
          <a:p>
            <a:pPr marL="0" lvl="0" indent="0" algn="l" rtl="0">
              <a:lnSpc>
                <a:spcPct val="100000"/>
              </a:lnSpc>
              <a:spcBef>
                <a:spcPts val="0"/>
              </a:spcBef>
              <a:spcAft>
                <a:spcPts val="0"/>
              </a:spcAft>
              <a:buNone/>
            </a:pPr>
            <a:endParaRPr dirty="0"/>
          </a:p>
        </p:txBody>
      </p:sp>
      <p:sp>
        <p:nvSpPr>
          <p:cNvPr id="1085" name="Google Shape;1085;g237f7bda518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25d1f2920e2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1" name="Google Shape;1091;g25d1f2920e2_3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US" dirty="0">
                <a:solidFill>
                  <a:schemeClr val="dk1"/>
                </a:solidFill>
              </a:rPr>
              <a:t>After the User personas, we wanted to chalk out a Customer journey map.</a:t>
            </a: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We divided the into 5 sections</a:t>
            </a: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We identified 3 sections where we can insert our opportunity and make the customer happy.</a:t>
            </a: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Consideration and Research (Too many options to research and choose from)</a:t>
            </a: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Purchase (No special benefits or Discounts during bookings)</a:t>
            </a:r>
            <a:endParaRPr dirty="0">
              <a:solidFill>
                <a:schemeClr val="dk1"/>
              </a:solidFill>
            </a:endParaRPr>
          </a:p>
          <a:p>
            <a:pPr marL="457200" lvl="0" indent="-298450" algn="l" rtl="0">
              <a:spcBef>
                <a:spcPts val="0"/>
              </a:spcBef>
              <a:spcAft>
                <a:spcPts val="0"/>
              </a:spcAft>
              <a:buClr>
                <a:schemeClr val="dk1"/>
              </a:buClr>
              <a:buSzPts val="1100"/>
              <a:buChar char="-"/>
            </a:pPr>
            <a:r>
              <a:rPr lang="en-US" dirty="0">
                <a:solidFill>
                  <a:schemeClr val="dk1"/>
                </a:solidFill>
              </a:rPr>
              <a:t>Advocacy (No perks for brand loyalty)</a:t>
            </a:r>
            <a:endParaRPr dirty="0">
              <a:solidFill>
                <a:schemeClr val="dk1"/>
              </a:solidFill>
            </a:endParaRPr>
          </a:p>
          <a:p>
            <a:pPr marL="914400" lvl="1" indent="-298450" algn="l" rtl="0">
              <a:spcBef>
                <a:spcPts val="0"/>
              </a:spcBef>
              <a:spcAft>
                <a:spcPts val="0"/>
              </a:spcAft>
              <a:buClr>
                <a:schemeClr val="dk1"/>
              </a:buClr>
              <a:buSzPts val="1100"/>
              <a:buChar char="-"/>
            </a:pPr>
            <a:r>
              <a:rPr lang="en-US" dirty="0">
                <a:solidFill>
                  <a:schemeClr val="dk1"/>
                </a:solidFill>
              </a:rPr>
              <a:t>Targeted marketing </a:t>
            </a:r>
            <a:endParaRPr dirty="0">
              <a:solidFill>
                <a:schemeClr val="dk1"/>
              </a:solidFill>
            </a:endParaRPr>
          </a:p>
          <a:p>
            <a:pPr marL="914400" lvl="1" indent="-298450" algn="l" rtl="0">
              <a:spcBef>
                <a:spcPts val="0"/>
              </a:spcBef>
              <a:spcAft>
                <a:spcPts val="0"/>
              </a:spcAft>
              <a:buClr>
                <a:schemeClr val="dk1"/>
              </a:buClr>
              <a:buSzPts val="1100"/>
              <a:buChar char="-"/>
            </a:pPr>
            <a:r>
              <a:rPr lang="en-US" dirty="0">
                <a:solidFill>
                  <a:schemeClr val="dk1"/>
                </a:solidFill>
              </a:rPr>
              <a:t>Personalization</a:t>
            </a:r>
            <a:endParaRPr dirty="0">
              <a:solidFill>
                <a:schemeClr val="dk1"/>
              </a:solidFill>
            </a:endParaRPr>
          </a:p>
          <a:p>
            <a:pPr marL="914400" lvl="1" indent="-298450" algn="l" rtl="0">
              <a:spcBef>
                <a:spcPts val="0"/>
              </a:spcBef>
              <a:spcAft>
                <a:spcPts val="0"/>
              </a:spcAft>
              <a:buClr>
                <a:schemeClr val="dk1"/>
              </a:buClr>
              <a:buSzPts val="1100"/>
              <a:buChar char="-"/>
            </a:pPr>
            <a:r>
              <a:rPr lang="en-US" dirty="0">
                <a:solidFill>
                  <a:schemeClr val="dk1"/>
                </a:solidFill>
              </a:rPr>
              <a:t>Rewards points</a:t>
            </a:r>
            <a:endParaRPr dirty="0">
              <a:solidFill>
                <a:schemeClr val="dk1"/>
              </a:solidFill>
            </a:endParaRPr>
          </a:p>
          <a:p>
            <a:pPr marL="914400" lvl="1" indent="-298450" algn="l" rtl="0">
              <a:spcBef>
                <a:spcPts val="0"/>
              </a:spcBef>
              <a:spcAft>
                <a:spcPts val="0"/>
              </a:spcAft>
              <a:buClr>
                <a:schemeClr val="dk1"/>
              </a:buClr>
              <a:buSzPts val="1100"/>
              <a:buChar char="-"/>
            </a:pPr>
            <a:r>
              <a:rPr lang="en-US" dirty="0">
                <a:solidFill>
                  <a:schemeClr val="dk1"/>
                </a:solidFill>
              </a:rPr>
              <a:t>Tiered Loyalty Program</a:t>
            </a:r>
            <a:endParaRPr dirty="0">
              <a:solidFill>
                <a:schemeClr val="dk1"/>
              </a:solidFill>
            </a:endParaRPr>
          </a:p>
          <a:p>
            <a:pPr marL="0" lvl="0" indent="0" algn="l" rtl="0">
              <a:lnSpc>
                <a:spcPct val="100000"/>
              </a:lnSpc>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37f7bda518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g237f7bda518_1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5b1e0e4c66_0_32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8" name="Google Shape;1108;g25b1e0e4c66_0_3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25e9ec0153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5" name="Google Shape;1115;g25e9ec0153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g25b1e0e4c66_0_21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g25b1e0e4c66_0_21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g25b1e0e4c66_0_21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6"/>
        <p:cNvGrpSpPr/>
        <p:nvPr/>
      </p:nvGrpSpPr>
      <p:grpSpPr>
        <a:xfrm>
          <a:off x="0" y="0"/>
          <a:ext cx="0" cy="0"/>
          <a:chOff x="0" y="0"/>
          <a:chExt cx="0" cy="0"/>
        </a:xfrm>
      </p:grpSpPr>
      <p:sp>
        <p:nvSpPr>
          <p:cNvPr id="1037" name="Google Shape;1037;g25b1e0e4c66_0_315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8" name="Google Shape;1038;g25b1e0e4c66_0_315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9" name="Google Shape;1039;g25b1e0e4c66_0_315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0" name="Google Shape;1040;g25b1e0e4c66_0_315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1" name="Google Shape;1041;g25b1e0e4c66_0_315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2"/>
        <p:cNvGrpSpPr/>
        <p:nvPr/>
      </p:nvGrpSpPr>
      <p:grpSpPr>
        <a:xfrm>
          <a:off x="0" y="0"/>
          <a:ext cx="0" cy="0"/>
          <a:chOff x="0" y="0"/>
          <a:chExt cx="0" cy="0"/>
        </a:xfrm>
      </p:grpSpPr>
      <p:sp>
        <p:nvSpPr>
          <p:cNvPr id="1043" name="Google Shape;1043;g25b1e0e4c66_0_316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4" name="Google Shape;1044;g25b1e0e4c66_0_316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5" name="Google Shape;1045;g25b1e0e4c66_0_31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6" name="Google Shape;1046;g25b1e0e4c66_0_31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7" name="Google Shape;1047;g25b1e0e4c66_0_31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3"/>
        <p:cNvGrpSpPr/>
        <p:nvPr/>
      </p:nvGrpSpPr>
      <p:grpSpPr>
        <a:xfrm>
          <a:off x="0" y="0"/>
          <a:ext cx="0" cy="0"/>
          <a:chOff x="0" y="0"/>
          <a:chExt cx="0" cy="0"/>
        </a:xfrm>
      </p:grpSpPr>
      <p:sp>
        <p:nvSpPr>
          <p:cNvPr id="984" name="Google Shape;984;g25b1e0e4c66_0_310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5" name="Google Shape;985;g25b1e0e4c66_0_310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6" name="Google Shape;986;g25b1e0e4c66_0_31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7" name="Google Shape;987;g25b1e0e4c66_0_31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8" name="Google Shape;988;g25b1e0e4c66_0_3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9"/>
        <p:cNvGrpSpPr/>
        <p:nvPr/>
      </p:nvGrpSpPr>
      <p:grpSpPr>
        <a:xfrm>
          <a:off x="0" y="0"/>
          <a:ext cx="0" cy="0"/>
          <a:chOff x="0" y="0"/>
          <a:chExt cx="0" cy="0"/>
        </a:xfrm>
      </p:grpSpPr>
      <p:sp>
        <p:nvSpPr>
          <p:cNvPr id="990" name="Google Shape;990;g25b1e0e4c66_0_310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1" name="Google Shape;991;g25b1e0e4c66_0_310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2" name="Google Shape;992;g25b1e0e4c66_0_31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3" name="Google Shape;993;g25b1e0e4c66_0_3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4" name="Google Shape;994;g25b1e0e4c66_0_31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95"/>
        <p:cNvGrpSpPr/>
        <p:nvPr/>
      </p:nvGrpSpPr>
      <p:grpSpPr>
        <a:xfrm>
          <a:off x="0" y="0"/>
          <a:ext cx="0" cy="0"/>
          <a:chOff x="0" y="0"/>
          <a:chExt cx="0" cy="0"/>
        </a:xfrm>
      </p:grpSpPr>
      <p:sp>
        <p:nvSpPr>
          <p:cNvPr id="996" name="Google Shape;996;g25b1e0e4c66_0_311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7" name="Google Shape;997;g25b1e0e4c66_0_311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98" name="Google Shape;998;g25b1e0e4c66_0_31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9" name="Google Shape;999;g25b1e0e4c66_0_31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0" name="Google Shape;1000;g25b1e0e4c66_0_31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01"/>
        <p:cNvGrpSpPr/>
        <p:nvPr/>
      </p:nvGrpSpPr>
      <p:grpSpPr>
        <a:xfrm>
          <a:off x="0" y="0"/>
          <a:ext cx="0" cy="0"/>
          <a:chOff x="0" y="0"/>
          <a:chExt cx="0" cy="0"/>
        </a:xfrm>
      </p:grpSpPr>
      <p:sp>
        <p:nvSpPr>
          <p:cNvPr id="1002" name="Google Shape;1002;g25b1e0e4c66_0_31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3" name="Google Shape;1003;g25b1e0e4c66_0_311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4" name="Google Shape;1004;g25b1e0e4c66_0_311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5" name="Google Shape;1005;g25b1e0e4c66_0_31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6" name="Google Shape;1006;g25b1e0e4c66_0_31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7" name="Google Shape;1007;g25b1e0e4c66_0_31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8"/>
        <p:cNvGrpSpPr/>
        <p:nvPr/>
      </p:nvGrpSpPr>
      <p:grpSpPr>
        <a:xfrm>
          <a:off x="0" y="0"/>
          <a:ext cx="0" cy="0"/>
          <a:chOff x="0" y="0"/>
          <a:chExt cx="0" cy="0"/>
        </a:xfrm>
      </p:grpSpPr>
      <p:sp>
        <p:nvSpPr>
          <p:cNvPr id="1009" name="Google Shape;1009;g25b1e0e4c66_0_312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0" name="Google Shape;1010;g25b1e0e4c66_0_312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1" name="Google Shape;1011;g25b1e0e4c66_0_312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2" name="Google Shape;1012;g25b1e0e4c66_0_312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13" name="Google Shape;1013;g25b1e0e4c66_0_312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4" name="Google Shape;1014;g25b1e0e4c66_0_31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5" name="Google Shape;1015;g25b1e0e4c66_0_31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6" name="Google Shape;1016;g25b1e0e4c66_0_3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7"/>
        <p:cNvGrpSpPr/>
        <p:nvPr/>
      </p:nvGrpSpPr>
      <p:grpSpPr>
        <a:xfrm>
          <a:off x="0" y="0"/>
          <a:ext cx="0" cy="0"/>
          <a:chOff x="0" y="0"/>
          <a:chExt cx="0" cy="0"/>
        </a:xfrm>
      </p:grpSpPr>
      <p:sp>
        <p:nvSpPr>
          <p:cNvPr id="1018" name="Google Shape;1018;g25b1e0e4c66_0_31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9" name="Google Shape;1019;g25b1e0e4c66_0_3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0" name="Google Shape;1020;g25b1e0e4c66_0_3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1" name="Google Shape;1021;g25b1e0e4c66_0_3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22"/>
        <p:cNvGrpSpPr/>
        <p:nvPr/>
      </p:nvGrpSpPr>
      <p:grpSpPr>
        <a:xfrm>
          <a:off x="0" y="0"/>
          <a:ext cx="0" cy="0"/>
          <a:chOff x="0" y="0"/>
          <a:chExt cx="0" cy="0"/>
        </a:xfrm>
      </p:grpSpPr>
      <p:sp>
        <p:nvSpPr>
          <p:cNvPr id="1023" name="Google Shape;1023;g25b1e0e4c66_0_314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4" name="Google Shape;1024;g25b1e0e4c66_0_314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25" name="Google Shape;1025;g25b1e0e4c66_0_314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6" name="Google Shape;1026;g25b1e0e4c66_0_31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7" name="Google Shape;1027;g25b1e0e4c66_0_31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8" name="Google Shape;1028;g25b1e0e4c66_0_31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9"/>
        <p:cNvGrpSpPr/>
        <p:nvPr/>
      </p:nvGrpSpPr>
      <p:grpSpPr>
        <a:xfrm>
          <a:off x="0" y="0"/>
          <a:ext cx="0" cy="0"/>
          <a:chOff x="0" y="0"/>
          <a:chExt cx="0" cy="0"/>
        </a:xfrm>
      </p:grpSpPr>
      <p:sp>
        <p:nvSpPr>
          <p:cNvPr id="1030" name="Google Shape;1030;g25b1e0e4c66_0_314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1" name="Google Shape;1031;g25b1e0e4c66_0_3147"/>
          <p:cNvSpPr>
            <a:spLocks noGrp="1"/>
          </p:cNvSpPr>
          <p:nvPr>
            <p:ph type="pic" idx="2"/>
          </p:nvPr>
        </p:nvSpPr>
        <p:spPr>
          <a:xfrm>
            <a:off x="5183188" y="987425"/>
            <a:ext cx="6172200" cy="4873500"/>
          </a:xfrm>
          <a:prstGeom prst="rect">
            <a:avLst/>
          </a:prstGeom>
          <a:noFill/>
          <a:ln>
            <a:noFill/>
          </a:ln>
        </p:spPr>
      </p:sp>
      <p:sp>
        <p:nvSpPr>
          <p:cNvPr id="1032" name="Google Shape;1032;g25b1e0e4c66_0_314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3" name="Google Shape;1033;g25b1e0e4c66_0_31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4" name="Google Shape;1034;g25b1e0e4c66_0_31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5" name="Google Shape;1035;g25b1e0e4c66_0_31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25b1e0e4c66_0_21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g25b1e0e4c66_0_21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g25b1e0e4c66_0_21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g25b1e0e4c66_0_21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g25b1e0e4c66_0_2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1"/>
        <p:cNvGrpSpPr/>
        <p:nvPr/>
      </p:nvGrpSpPr>
      <p:grpSpPr>
        <a:xfrm>
          <a:off x="0" y="0"/>
          <a:ext cx="0" cy="0"/>
          <a:chOff x="0" y="0"/>
          <a:chExt cx="0" cy="0"/>
        </a:xfrm>
      </p:grpSpPr>
      <p:sp>
        <p:nvSpPr>
          <p:cNvPr id="1052" name="Google Shape;1052;g25b1e0e4c66_0_21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3" name="Google Shape;1053;g25b1e0e4c66_0_2115" descr="Tray of food on a bed"/>
          <p:cNvPicPr preferRelativeResize="0"/>
          <p:nvPr/>
        </p:nvPicPr>
        <p:blipFill rotWithShape="1">
          <a:blip r:embed="rId3">
            <a:alphaModFix/>
          </a:blip>
          <a:srcRect t="23389" r="9090"/>
          <a:stretch/>
        </p:blipFill>
        <p:spPr>
          <a:xfrm>
            <a:off x="20" y="10"/>
            <a:ext cx="12191985" cy="6857991"/>
          </a:xfrm>
          <a:prstGeom prst="rect">
            <a:avLst/>
          </a:prstGeom>
          <a:noFill/>
          <a:ln>
            <a:noFill/>
          </a:ln>
        </p:spPr>
      </p:pic>
      <p:sp>
        <p:nvSpPr>
          <p:cNvPr id="1054" name="Google Shape;1054;g25b1e0e4c66_0_2115"/>
          <p:cNvSpPr/>
          <p:nvPr/>
        </p:nvSpPr>
        <p:spPr>
          <a:xfrm rot="-5400000">
            <a:off x="3799800" y="-1524576"/>
            <a:ext cx="4592400" cy="12192000"/>
          </a:xfrm>
          <a:prstGeom prst="rect">
            <a:avLst/>
          </a:prstGeom>
          <a:gradFill>
            <a:gsLst>
              <a:gs pos="0">
                <a:srgbClr val="000000">
                  <a:alpha val="0"/>
                </a:srgbClr>
              </a:gs>
              <a:gs pos="21000">
                <a:srgbClr val="000000">
                  <a:alpha val="29411"/>
                </a:srgbClr>
              </a:gs>
              <a:gs pos="35000">
                <a:srgbClr val="000000">
                  <a:alpha val="45490"/>
                </a:srgbClr>
              </a:gs>
              <a:gs pos="100000">
                <a:srgbClr val="000000">
                  <a:alpha val="89411"/>
                </a:srgbClr>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5" name="Google Shape;1055;g25b1e0e4c66_0_2115"/>
          <p:cNvSpPr txBox="1">
            <a:spLocks noGrp="1"/>
          </p:cNvSpPr>
          <p:nvPr>
            <p:ph type="title" idx="4294967295"/>
          </p:nvPr>
        </p:nvSpPr>
        <p:spPr>
          <a:xfrm>
            <a:off x="404553" y="3091928"/>
            <a:ext cx="90786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Calibri"/>
              <a:buNone/>
            </a:pPr>
            <a:r>
              <a:rPr lang="en-US" sz="6100">
                <a:solidFill>
                  <a:schemeClr val="lt1"/>
                </a:solidFill>
              </a:rPr>
              <a:t>Stay-N-Sleep</a:t>
            </a:r>
            <a:r>
              <a:rPr lang="en-US" sz="6600">
                <a:solidFill>
                  <a:schemeClr val="lt1"/>
                </a:solidFill>
              </a:rPr>
              <a:t> </a:t>
            </a:r>
            <a:endParaRPr sz="6600">
              <a:solidFill>
                <a:schemeClr val="lt1"/>
              </a:solidFill>
            </a:endParaRPr>
          </a:p>
          <a:p>
            <a:pPr marL="0" lvl="0" indent="0" algn="l" rtl="0">
              <a:lnSpc>
                <a:spcPct val="90000"/>
              </a:lnSpc>
              <a:spcBef>
                <a:spcPts val="0"/>
              </a:spcBef>
              <a:spcAft>
                <a:spcPts val="0"/>
              </a:spcAft>
              <a:buClr>
                <a:schemeClr val="lt1"/>
              </a:buClr>
              <a:buSzPts val="6600"/>
              <a:buFont typeface="Calibri"/>
              <a:buNone/>
            </a:pPr>
            <a:r>
              <a:rPr lang="en-US" sz="6600">
                <a:solidFill>
                  <a:schemeClr val="lt1"/>
                </a:solidFill>
              </a:rPr>
              <a:t>              </a:t>
            </a:r>
            <a:r>
              <a:rPr lang="en-US" sz="5700" b="1">
                <a:solidFill>
                  <a:schemeClr val="lt1"/>
                </a:solidFill>
              </a:rPr>
              <a:t>Elevated XP</a:t>
            </a:r>
            <a:endParaRPr sz="3500" b="1"/>
          </a:p>
        </p:txBody>
      </p:sp>
      <p:sp>
        <p:nvSpPr>
          <p:cNvPr id="1056" name="Google Shape;1056;g25b1e0e4c66_0_2115"/>
          <p:cNvSpPr/>
          <p:nvPr/>
        </p:nvSpPr>
        <p:spPr>
          <a:xfrm>
            <a:off x="0" y="5575039"/>
            <a:ext cx="9786000"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55"/>
                                        </p:tgtEl>
                                        <p:attrNameLst>
                                          <p:attrName>style.visibility</p:attrName>
                                        </p:attrNameLst>
                                      </p:cBhvr>
                                      <p:to>
                                        <p:strVal val="visible"/>
                                      </p:to>
                                    </p:set>
                                    <p:animEffect transition="in" filter="fade">
                                      <p:cBhvr>
                                        <p:cTn id="7" dur="700"/>
                                        <p:tgtEl>
                                          <p:spTgt spid="105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g25d1f2920e2_3_14"/>
          <p:cNvSpPr/>
          <p:nvPr/>
        </p:nvSpPr>
        <p:spPr>
          <a:xfrm>
            <a:off x="7071" y="0"/>
            <a:ext cx="12177900" cy="1139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Calibri"/>
                <a:ea typeface="Calibri"/>
                <a:cs typeface="Calibri"/>
                <a:sym typeface="Calibri"/>
              </a:rPr>
              <a:t>PRODUCT ROADMAP</a:t>
            </a:r>
            <a:endParaRPr sz="1400" b="0" i="0" u="none" strike="noStrike" cap="none">
              <a:solidFill>
                <a:srgbClr val="000000"/>
              </a:solidFill>
              <a:latin typeface="Arial"/>
              <a:ea typeface="Arial"/>
              <a:cs typeface="Arial"/>
              <a:sym typeface="Arial"/>
            </a:endParaRPr>
          </a:p>
        </p:txBody>
      </p:sp>
      <p:pic>
        <p:nvPicPr>
          <p:cNvPr id="1128" name="Google Shape;1128;g25d1f2920e2_3_14"/>
          <p:cNvPicPr preferRelativeResize="0"/>
          <p:nvPr/>
        </p:nvPicPr>
        <p:blipFill rotWithShape="1">
          <a:blip r:embed="rId3">
            <a:alphaModFix/>
          </a:blip>
          <a:srcRect/>
          <a:stretch/>
        </p:blipFill>
        <p:spPr>
          <a:xfrm>
            <a:off x="152425" y="1565575"/>
            <a:ext cx="11887200" cy="46710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cxnSp>
        <p:nvCxnSpPr>
          <p:cNvPr id="1133" name="Google Shape;1133;g25d1f2920e2_0_0"/>
          <p:cNvCxnSpPr/>
          <p:nvPr/>
        </p:nvCxnSpPr>
        <p:spPr>
          <a:xfrm flipH="1">
            <a:off x="4091425" y="1662687"/>
            <a:ext cx="9000" cy="5221800"/>
          </a:xfrm>
          <a:prstGeom prst="straightConnector1">
            <a:avLst/>
          </a:prstGeom>
          <a:noFill/>
          <a:ln w="9525" cap="flat" cmpd="sng">
            <a:solidFill>
              <a:srgbClr val="666666"/>
            </a:solidFill>
            <a:prstDash val="solid"/>
            <a:miter lim="800000"/>
            <a:headEnd type="none" w="sm" len="sm"/>
            <a:tailEnd type="none" w="sm" len="sm"/>
          </a:ln>
        </p:spPr>
      </p:cxnSp>
      <p:cxnSp>
        <p:nvCxnSpPr>
          <p:cNvPr id="1134" name="Google Shape;1134;g25d1f2920e2_0_0"/>
          <p:cNvCxnSpPr/>
          <p:nvPr/>
        </p:nvCxnSpPr>
        <p:spPr>
          <a:xfrm>
            <a:off x="962082" y="1663421"/>
            <a:ext cx="9000" cy="5220300"/>
          </a:xfrm>
          <a:prstGeom prst="straightConnector1">
            <a:avLst/>
          </a:prstGeom>
          <a:noFill/>
          <a:ln w="9525" cap="flat" cmpd="sng">
            <a:solidFill>
              <a:srgbClr val="666666"/>
            </a:solidFill>
            <a:prstDash val="solid"/>
            <a:miter lim="800000"/>
            <a:headEnd type="none" w="sm" len="sm"/>
            <a:tailEnd type="none" w="sm" len="sm"/>
          </a:ln>
        </p:spPr>
      </p:cxnSp>
      <p:cxnSp>
        <p:nvCxnSpPr>
          <p:cNvPr id="1135" name="Google Shape;1135;g25d1f2920e2_0_0"/>
          <p:cNvCxnSpPr/>
          <p:nvPr/>
        </p:nvCxnSpPr>
        <p:spPr>
          <a:xfrm>
            <a:off x="5665888" y="1663421"/>
            <a:ext cx="9000" cy="5220300"/>
          </a:xfrm>
          <a:prstGeom prst="straightConnector1">
            <a:avLst/>
          </a:prstGeom>
          <a:noFill/>
          <a:ln w="9525" cap="flat" cmpd="sng">
            <a:solidFill>
              <a:srgbClr val="666666"/>
            </a:solidFill>
            <a:prstDash val="solid"/>
            <a:miter lim="800000"/>
            <a:headEnd type="none" w="sm" len="sm"/>
            <a:tailEnd type="none" w="sm" len="sm"/>
          </a:ln>
        </p:spPr>
      </p:cxnSp>
      <p:cxnSp>
        <p:nvCxnSpPr>
          <p:cNvPr id="1136" name="Google Shape;1136;g25d1f2920e2_0_0"/>
          <p:cNvCxnSpPr/>
          <p:nvPr/>
        </p:nvCxnSpPr>
        <p:spPr>
          <a:xfrm flipH="1">
            <a:off x="2525600" y="1661987"/>
            <a:ext cx="9000" cy="5221800"/>
          </a:xfrm>
          <a:prstGeom prst="straightConnector1">
            <a:avLst/>
          </a:prstGeom>
          <a:noFill/>
          <a:ln w="9525" cap="flat" cmpd="sng">
            <a:solidFill>
              <a:srgbClr val="666666"/>
            </a:solidFill>
            <a:prstDash val="solid"/>
            <a:miter lim="800000"/>
            <a:headEnd type="none" w="sm" len="sm"/>
            <a:tailEnd type="none" w="sm" len="sm"/>
          </a:ln>
        </p:spPr>
      </p:cxnSp>
      <p:cxnSp>
        <p:nvCxnSpPr>
          <p:cNvPr id="1137" name="Google Shape;1137;g25d1f2920e2_0_0"/>
          <p:cNvCxnSpPr/>
          <p:nvPr/>
        </p:nvCxnSpPr>
        <p:spPr>
          <a:xfrm>
            <a:off x="8787909" y="1663421"/>
            <a:ext cx="0" cy="5220300"/>
          </a:xfrm>
          <a:prstGeom prst="straightConnector1">
            <a:avLst/>
          </a:prstGeom>
          <a:noFill/>
          <a:ln w="9525" cap="flat" cmpd="sng">
            <a:solidFill>
              <a:srgbClr val="666666"/>
            </a:solidFill>
            <a:prstDash val="solid"/>
            <a:miter lim="800000"/>
            <a:headEnd type="none" w="sm" len="sm"/>
            <a:tailEnd type="none" w="sm" len="sm"/>
          </a:ln>
        </p:spPr>
      </p:cxnSp>
      <p:cxnSp>
        <p:nvCxnSpPr>
          <p:cNvPr id="1138" name="Google Shape;1138;g25d1f2920e2_0_0"/>
          <p:cNvCxnSpPr/>
          <p:nvPr/>
        </p:nvCxnSpPr>
        <p:spPr>
          <a:xfrm>
            <a:off x="7191859" y="1628481"/>
            <a:ext cx="77400" cy="5221200"/>
          </a:xfrm>
          <a:prstGeom prst="straightConnector1">
            <a:avLst/>
          </a:prstGeom>
          <a:noFill/>
          <a:ln w="9525" cap="flat" cmpd="sng">
            <a:solidFill>
              <a:srgbClr val="666666"/>
            </a:solidFill>
            <a:prstDash val="solid"/>
            <a:miter lim="800000"/>
            <a:headEnd type="none" w="sm" len="sm"/>
            <a:tailEnd type="none" w="sm" len="sm"/>
          </a:ln>
        </p:spPr>
      </p:cxnSp>
      <p:cxnSp>
        <p:nvCxnSpPr>
          <p:cNvPr id="1139" name="Google Shape;1139;g25d1f2920e2_0_0"/>
          <p:cNvCxnSpPr/>
          <p:nvPr/>
        </p:nvCxnSpPr>
        <p:spPr>
          <a:xfrm>
            <a:off x="10294070" y="1617389"/>
            <a:ext cx="0" cy="5265900"/>
          </a:xfrm>
          <a:prstGeom prst="straightConnector1">
            <a:avLst/>
          </a:prstGeom>
          <a:noFill/>
          <a:ln w="9525" cap="flat" cmpd="sng">
            <a:solidFill>
              <a:srgbClr val="666666"/>
            </a:solidFill>
            <a:prstDash val="solid"/>
            <a:miter lim="800000"/>
            <a:headEnd type="none" w="sm" len="sm"/>
            <a:tailEnd type="none" w="sm" len="sm"/>
          </a:ln>
        </p:spPr>
      </p:cxnSp>
      <p:sp>
        <p:nvSpPr>
          <p:cNvPr id="1140" name="Google Shape;1140;g25d1f2920e2_0_0"/>
          <p:cNvSpPr/>
          <p:nvPr/>
        </p:nvSpPr>
        <p:spPr>
          <a:xfrm>
            <a:off x="7071" y="0"/>
            <a:ext cx="12177900" cy="1139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FEATURE ROADMAP</a:t>
            </a:r>
            <a:endParaRPr sz="1400" b="0" i="0" u="none" strike="noStrike" cap="none">
              <a:solidFill>
                <a:srgbClr val="000000"/>
              </a:solidFill>
              <a:latin typeface="Arial"/>
              <a:ea typeface="Arial"/>
              <a:cs typeface="Arial"/>
              <a:sym typeface="Arial"/>
            </a:endParaRPr>
          </a:p>
        </p:txBody>
      </p:sp>
      <p:cxnSp>
        <p:nvCxnSpPr>
          <p:cNvPr id="1141" name="Google Shape;1141;g25d1f2920e2_0_0"/>
          <p:cNvCxnSpPr/>
          <p:nvPr/>
        </p:nvCxnSpPr>
        <p:spPr>
          <a:xfrm>
            <a:off x="6131992" y="1414476"/>
            <a:ext cx="9600" cy="5342400"/>
          </a:xfrm>
          <a:prstGeom prst="straightConnector1">
            <a:avLst/>
          </a:prstGeom>
          <a:noFill/>
          <a:ln w="9525" cap="flat" cmpd="sng">
            <a:solidFill>
              <a:schemeClr val="accent4"/>
            </a:solidFill>
            <a:prstDash val="lgDash"/>
            <a:miter lim="800000"/>
            <a:headEnd type="none" w="sm" len="sm"/>
            <a:tailEnd type="none" w="sm" len="sm"/>
          </a:ln>
        </p:spPr>
      </p:cxnSp>
      <p:cxnSp>
        <p:nvCxnSpPr>
          <p:cNvPr id="1142" name="Google Shape;1142;g25d1f2920e2_0_0"/>
          <p:cNvCxnSpPr/>
          <p:nvPr/>
        </p:nvCxnSpPr>
        <p:spPr>
          <a:xfrm>
            <a:off x="3105285" y="1375292"/>
            <a:ext cx="14700" cy="5381700"/>
          </a:xfrm>
          <a:prstGeom prst="straightConnector1">
            <a:avLst/>
          </a:prstGeom>
          <a:noFill/>
          <a:ln w="9525" cap="flat" cmpd="sng">
            <a:solidFill>
              <a:schemeClr val="accent4"/>
            </a:solidFill>
            <a:prstDash val="lgDash"/>
            <a:miter lim="800000"/>
            <a:headEnd type="none" w="sm" len="sm"/>
            <a:tailEnd type="none" w="sm" len="sm"/>
          </a:ln>
        </p:spPr>
      </p:cxnSp>
      <p:cxnSp>
        <p:nvCxnSpPr>
          <p:cNvPr id="1143" name="Google Shape;1143;g25d1f2920e2_0_0"/>
          <p:cNvCxnSpPr/>
          <p:nvPr/>
        </p:nvCxnSpPr>
        <p:spPr>
          <a:xfrm>
            <a:off x="7710296" y="1362041"/>
            <a:ext cx="11700" cy="5394600"/>
          </a:xfrm>
          <a:prstGeom prst="straightConnector1">
            <a:avLst/>
          </a:prstGeom>
          <a:noFill/>
          <a:ln w="9525" cap="flat" cmpd="sng">
            <a:solidFill>
              <a:schemeClr val="accent4"/>
            </a:solidFill>
            <a:prstDash val="lgDash"/>
            <a:miter lim="800000"/>
            <a:headEnd type="none" w="sm" len="sm"/>
            <a:tailEnd type="none" w="sm" len="sm"/>
          </a:ln>
        </p:spPr>
      </p:cxnSp>
      <p:grpSp>
        <p:nvGrpSpPr>
          <p:cNvPr id="1144" name="Google Shape;1144;g25d1f2920e2_0_0"/>
          <p:cNvGrpSpPr/>
          <p:nvPr/>
        </p:nvGrpSpPr>
        <p:grpSpPr>
          <a:xfrm>
            <a:off x="7618810" y="1194991"/>
            <a:ext cx="1221000" cy="304500"/>
            <a:chOff x="8177410" y="1170866"/>
            <a:chExt cx="1221000" cy="304500"/>
          </a:xfrm>
        </p:grpSpPr>
        <p:sp>
          <p:nvSpPr>
            <p:cNvPr id="1145" name="Google Shape;1145;g25d1f2920e2_0_0"/>
            <p:cNvSpPr/>
            <p:nvPr/>
          </p:nvSpPr>
          <p:spPr>
            <a:xfrm>
              <a:off x="8177410" y="1170866"/>
              <a:ext cx="1221000" cy="3045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Calibri"/>
                  <a:ea typeface="Calibri"/>
                  <a:cs typeface="Calibri"/>
                  <a:sym typeface="Calibri"/>
                </a:rPr>
                <a:t>MVP V1 release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Calibri"/>
                  <a:ea typeface="Calibri"/>
                  <a:cs typeface="Calibri"/>
                  <a:sym typeface="Calibri"/>
                </a:rPr>
                <a:t>(Mobile version)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146" name="Google Shape;1146;g25d1f2920e2_0_0"/>
            <p:cNvSpPr/>
            <p:nvPr/>
          </p:nvSpPr>
          <p:spPr>
            <a:xfrm>
              <a:off x="8220456" y="1222852"/>
              <a:ext cx="141900" cy="146400"/>
            </a:xfrm>
            <a:prstGeom prst="star5">
              <a:avLst>
                <a:gd name="adj" fmla="val 20641"/>
                <a:gd name="hf" fmla="val 105146"/>
                <a:gd name="vf" fmla="val 11055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147" name="Google Shape;1147;g25d1f2920e2_0_0"/>
          <p:cNvGrpSpPr/>
          <p:nvPr/>
        </p:nvGrpSpPr>
        <p:grpSpPr>
          <a:xfrm>
            <a:off x="6016460" y="1183403"/>
            <a:ext cx="1252800" cy="304500"/>
            <a:chOff x="6021635" y="-906334"/>
            <a:chExt cx="1252800" cy="304500"/>
          </a:xfrm>
        </p:grpSpPr>
        <p:sp>
          <p:nvSpPr>
            <p:cNvPr id="1148" name="Google Shape;1148;g25d1f2920e2_0_0"/>
            <p:cNvSpPr/>
            <p:nvPr/>
          </p:nvSpPr>
          <p:spPr>
            <a:xfrm>
              <a:off x="6021635" y="-906334"/>
              <a:ext cx="1252800" cy="3045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Calibri"/>
                  <a:ea typeface="Calibri"/>
                  <a:cs typeface="Calibri"/>
                  <a:sym typeface="Calibri"/>
                </a:rPr>
                <a:t>       Development and QA Testing complete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149" name="Google Shape;1149;g25d1f2920e2_0_0"/>
            <p:cNvSpPr/>
            <p:nvPr/>
          </p:nvSpPr>
          <p:spPr>
            <a:xfrm>
              <a:off x="6064681" y="-854348"/>
              <a:ext cx="141900" cy="146400"/>
            </a:xfrm>
            <a:prstGeom prst="star5">
              <a:avLst>
                <a:gd name="adj" fmla="val 20641"/>
                <a:gd name="hf" fmla="val 105146"/>
                <a:gd name="vf" fmla="val 11055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150" name="Google Shape;1150;g25d1f2920e2_0_0"/>
          <p:cNvGrpSpPr/>
          <p:nvPr/>
        </p:nvGrpSpPr>
        <p:grpSpPr>
          <a:xfrm>
            <a:off x="2986850" y="1182850"/>
            <a:ext cx="975000" cy="304500"/>
            <a:chOff x="6021625" y="-906337"/>
            <a:chExt cx="975000" cy="304500"/>
          </a:xfrm>
        </p:grpSpPr>
        <p:sp>
          <p:nvSpPr>
            <p:cNvPr id="1151" name="Google Shape;1151;g25d1f2920e2_0_0"/>
            <p:cNvSpPr/>
            <p:nvPr/>
          </p:nvSpPr>
          <p:spPr>
            <a:xfrm>
              <a:off x="6021625" y="-906337"/>
              <a:ext cx="975000" cy="304500"/>
            </a:xfrm>
            <a:prstGeom prst="rect">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Calibri"/>
                  <a:ea typeface="Calibri"/>
                  <a:cs typeface="Calibri"/>
                  <a:sym typeface="Calibri"/>
                </a:rPr>
                <a:t>  Membership     </a:t>
              </a:r>
              <a:endParaRPr sz="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chemeClr val="dk1"/>
                  </a:solidFill>
                  <a:latin typeface="Calibri"/>
                  <a:ea typeface="Calibri"/>
                  <a:cs typeface="Calibri"/>
                  <a:sym typeface="Calibri"/>
                </a:rPr>
                <a:t>   and Rewards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
          <p:nvSpPr>
            <p:cNvPr id="1152" name="Google Shape;1152;g25d1f2920e2_0_0"/>
            <p:cNvSpPr/>
            <p:nvPr/>
          </p:nvSpPr>
          <p:spPr>
            <a:xfrm>
              <a:off x="6064681" y="-854348"/>
              <a:ext cx="141900" cy="146400"/>
            </a:xfrm>
            <a:prstGeom prst="star5">
              <a:avLst>
                <a:gd name="adj" fmla="val 20641"/>
                <a:gd name="hf" fmla="val 105146"/>
                <a:gd name="vf" fmla="val 110557"/>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53" name="Google Shape;1153;g25d1f2920e2_0_0"/>
          <p:cNvSpPr/>
          <p:nvPr/>
        </p:nvSpPr>
        <p:spPr>
          <a:xfrm>
            <a:off x="986344" y="1550447"/>
            <a:ext cx="1518300" cy="302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Month 1</a:t>
            </a:r>
            <a:endParaRPr sz="1400" b="1" i="0" u="none" strike="noStrike" cap="none">
              <a:solidFill>
                <a:srgbClr val="000000"/>
              </a:solidFill>
              <a:latin typeface="Arial"/>
              <a:ea typeface="Arial"/>
              <a:cs typeface="Arial"/>
              <a:sym typeface="Arial"/>
            </a:endParaRPr>
          </a:p>
        </p:txBody>
      </p:sp>
      <p:sp>
        <p:nvSpPr>
          <p:cNvPr id="1154" name="Google Shape;1154;g25d1f2920e2_0_0"/>
          <p:cNvSpPr/>
          <p:nvPr/>
        </p:nvSpPr>
        <p:spPr>
          <a:xfrm>
            <a:off x="969649" y="1964231"/>
            <a:ext cx="1518300" cy="3042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Extend Database design</a:t>
            </a:r>
            <a:endParaRPr sz="1400" b="0" i="0" u="none" strike="noStrike" cap="none">
              <a:solidFill>
                <a:srgbClr val="000000"/>
              </a:solidFill>
              <a:latin typeface="Arial"/>
              <a:ea typeface="Arial"/>
              <a:cs typeface="Arial"/>
              <a:sym typeface="Arial"/>
            </a:endParaRPr>
          </a:p>
        </p:txBody>
      </p:sp>
      <p:sp>
        <p:nvSpPr>
          <p:cNvPr id="1155" name="Google Shape;1155;g25d1f2920e2_0_0"/>
          <p:cNvSpPr/>
          <p:nvPr/>
        </p:nvSpPr>
        <p:spPr>
          <a:xfrm>
            <a:off x="1412746" y="2580750"/>
            <a:ext cx="1095300" cy="3963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Extgend Mobile  Infrastructure</a:t>
            </a:r>
            <a:endParaRPr sz="1400" b="0" i="0" u="none" strike="noStrike" cap="none">
              <a:solidFill>
                <a:srgbClr val="000000"/>
              </a:solidFill>
              <a:latin typeface="Arial"/>
              <a:ea typeface="Arial"/>
              <a:cs typeface="Arial"/>
              <a:sym typeface="Arial"/>
            </a:endParaRPr>
          </a:p>
        </p:txBody>
      </p:sp>
      <p:sp>
        <p:nvSpPr>
          <p:cNvPr id="1156" name="Google Shape;1156;g25d1f2920e2_0_0"/>
          <p:cNvSpPr/>
          <p:nvPr/>
        </p:nvSpPr>
        <p:spPr>
          <a:xfrm>
            <a:off x="6141616" y="2792727"/>
            <a:ext cx="1499700" cy="283500"/>
          </a:xfrm>
          <a:prstGeom prst="rect">
            <a:avLst/>
          </a:prstGeom>
          <a:solidFill>
            <a:srgbClr val="323F4F"/>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Release planning</a:t>
            </a:r>
            <a:endParaRPr sz="1400" b="0" i="0" u="none" strike="noStrike" cap="none">
              <a:solidFill>
                <a:srgbClr val="000000"/>
              </a:solidFill>
              <a:latin typeface="Arial"/>
              <a:ea typeface="Arial"/>
              <a:cs typeface="Arial"/>
              <a:sym typeface="Arial"/>
            </a:endParaRPr>
          </a:p>
        </p:txBody>
      </p:sp>
      <p:sp>
        <p:nvSpPr>
          <p:cNvPr id="1157" name="Google Shape;1157;g25d1f2920e2_0_0"/>
          <p:cNvSpPr/>
          <p:nvPr/>
        </p:nvSpPr>
        <p:spPr>
          <a:xfrm>
            <a:off x="4634510" y="2592011"/>
            <a:ext cx="1018500" cy="3738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Extend Web Infrastructure</a:t>
            </a:r>
            <a:endParaRPr sz="1400" b="0" i="0" u="none" strike="noStrike" cap="none">
              <a:solidFill>
                <a:srgbClr val="000000"/>
              </a:solidFill>
              <a:latin typeface="Arial"/>
              <a:ea typeface="Arial"/>
              <a:cs typeface="Arial"/>
              <a:sym typeface="Arial"/>
            </a:endParaRPr>
          </a:p>
        </p:txBody>
      </p:sp>
      <p:sp>
        <p:nvSpPr>
          <p:cNvPr id="1158" name="Google Shape;1158;g25d1f2920e2_0_0"/>
          <p:cNvSpPr/>
          <p:nvPr/>
        </p:nvSpPr>
        <p:spPr>
          <a:xfrm>
            <a:off x="6120897" y="1984340"/>
            <a:ext cx="1497900" cy="377100"/>
          </a:xfrm>
          <a:prstGeom prst="rect">
            <a:avLst/>
          </a:prstGeom>
          <a:solidFill>
            <a:srgbClr val="323F4F"/>
          </a:solid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Customer Support Training</a:t>
            </a:r>
            <a:endParaRPr sz="1400" b="0" i="0" u="none" strike="noStrike" cap="none">
              <a:solidFill>
                <a:srgbClr val="000000"/>
              </a:solidFill>
              <a:latin typeface="Arial"/>
              <a:ea typeface="Arial"/>
              <a:cs typeface="Arial"/>
              <a:sym typeface="Arial"/>
            </a:endParaRPr>
          </a:p>
        </p:txBody>
      </p:sp>
      <p:sp>
        <p:nvSpPr>
          <p:cNvPr id="1159" name="Google Shape;1159;g25d1f2920e2_0_0"/>
          <p:cNvSpPr/>
          <p:nvPr/>
        </p:nvSpPr>
        <p:spPr>
          <a:xfrm>
            <a:off x="1412755" y="3273738"/>
            <a:ext cx="1497900" cy="2910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Mobile Membership Registration</a:t>
            </a:r>
            <a:endParaRPr sz="1400" b="0" i="0" u="none" strike="noStrike" cap="none">
              <a:solidFill>
                <a:srgbClr val="000000"/>
              </a:solidFill>
              <a:latin typeface="Arial"/>
              <a:ea typeface="Arial"/>
              <a:cs typeface="Arial"/>
              <a:sym typeface="Arial"/>
            </a:endParaRPr>
          </a:p>
        </p:txBody>
      </p:sp>
      <p:sp>
        <p:nvSpPr>
          <p:cNvPr id="1160" name="Google Shape;1160;g25d1f2920e2_0_0"/>
          <p:cNvSpPr/>
          <p:nvPr/>
        </p:nvSpPr>
        <p:spPr>
          <a:xfrm>
            <a:off x="3883686" y="3426150"/>
            <a:ext cx="1018500" cy="2910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Referral Feature</a:t>
            </a:r>
            <a:endParaRPr sz="1400" b="0" i="0" u="none" strike="noStrike" cap="none">
              <a:solidFill>
                <a:srgbClr val="000000"/>
              </a:solidFill>
              <a:latin typeface="Arial"/>
              <a:ea typeface="Arial"/>
              <a:cs typeface="Arial"/>
              <a:sym typeface="Arial"/>
            </a:endParaRPr>
          </a:p>
        </p:txBody>
      </p:sp>
      <p:sp>
        <p:nvSpPr>
          <p:cNvPr id="1161" name="Google Shape;1161;g25d1f2920e2_0_0"/>
          <p:cNvSpPr/>
          <p:nvPr/>
        </p:nvSpPr>
        <p:spPr>
          <a:xfrm>
            <a:off x="5718264" y="3941029"/>
            <a:ext cx="2405400" cy="2796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lt1"/>
                </a:solidFill>
                <a:latin typeface="Calibri"/>
                <a:ea typeface="Calibri"/>
                <a:cs typeface="Calibri"/>
                <a:sym typeface="Calibri"/>
              </a:rPr>
              <a:t>Web Membership Registration</a:t>
            </a:r>
            <a:endParaRPr sz="1400" b="0" i="0" u="none" strike="noStrike" cap="none">
              <a:solidFill>
                <a:srgbClr val="000000"/>
              </a:solidFill>
              <a:latin typeface="Arial"/>
              <a:ea typeface="Arial"/>
              <a:cs typeface="Arial"/>
              <a:sym typeface="Arial"/>
            </a:endParaRPr>
          </a:p>
        </p:txBody>
      </p:sp>
      <p:sp>
        <p:nvSpPr>
          <p:cNvPr id="1162" name="Google Shape;1162;g25d1f2920e2_0_0"/>
          <p:cNvSpPr/>
          <p:nvPr/>
        </p:nvSpPr>
        <p:spPr>
          <a:xfrm>
            <a:off x="1658275" y="3848525"/>
            <a:ext cx="1762800" cy="406800"/>
          </a:xfrm>
          <a:prstGeom prst="rect">
            <a:avLst/>
          </a:prstGeom>
          <a:solidFill>
            <a:srgbClr val="323F4F"/>
          </a:solidFill>
          <a:ln w="38100"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Design Tiered Membership and Benefits model</a:t>
            </a:r>
            <a:endParaRPr sz="1400" b="0" i="0" u="none" strike="noStrike" cap="none">
              <a:solidFill>
                <a:srgbClr val="000000"/>
              </a:solidFill>
              <a:latin typeface="Arial"/>
              <a:ea typeface="Arial"/>
              <a:cs typeface="Arial"/>
              <a:sym typeface="Arial"/>
            </a:endParaRPr>
          </a:p>
        </p:txBody>
      </p:sp>
      <p:sp>
        <p:nvSpPr>
          <p:cNvPr id="1163" name="Google Shape;1163;g25d1f2920e2_0_0"/>
          <p:cNvSpPr/>
          <p:nvPr/>
        </p:nvSpPr>
        <p:spPr>
          <a:xfrm>
            <a:off x="2710025" y="5902325"/>
            <a:ext cx="1924500" cy="3558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Redeem Rewards- Mobile</a:t>
            </a:r>
            <a:endParaRPr sz="1400" b="0" i="0" u="none" strike="noStrike" cap="none">
              <a:solidFill>
                <a:srgbClr val="000000"/>
              </a:solidFill>
              <a:latin typeface="Arial"/>
              <a:ea typeface="Arial"/>
              <a:cs typeface="Arial"/>
              <a:sym typeface="Arial"/>
            </a:endParaRPr>
          </a:p>
        </p:txBody>
      </p:sp>
      <p:sp>
        <p:nvSpPr>
          <p:cNvPr id="1164" name="Google Shape;1164;g25d1f2920e2_0_0"/>
          <p:cNvSpPr/>
          <p:nvPr/>
        </p:nvSpPr>
        <p:spPr>
          <a:xfrm>
            <a:off x="2586712" y="4539100"/>
            <a:ext cx="2325600" cy="385200"/>
          </a:xfrm>
          <a:prstGeom prst="rect">
            <a:avLst/>
          </a:prstGeom>
          <a:solidFill>
            <a:srgbClr val="323F4F"/>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Design Mobile Profile Page and rewards Dashboard, including interactions</a:t>
            </a:r>
            <a:endParaRPr sz="1400" b="0" i="0" u="none" strike="noStrike" cap="none">
              <a:solidFill>
                <a:srgbClr val="000000"/>
              </a:solidFill>
              <a:latin typeface="Arial"/>
              <a:ea typeface="Arial"/>
              <a:cs typeface="Arial"/>
              <a:sym typeface="Arial"/>
            </a:endParaRPr>
          </a:p>
        </p:txBody>
      </p:sp>
      <p:sp>
        <p:nvSpPr>
          <p:cNvPr id="1165" name="Google Shape;1165;g25d1f2920e2_0_0"/>
          <p:cNvSpPr/>
          <p:nvPr/>
        </p:nvSpPr>
        <p:spPr>
          <a:xfrm>
            <a:off x="4515587" y="6416432"/>
            <a:ext cx="1617600" cy="3558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Email Announcement and Notifications- Mobile</a:t>
            </a:r>
            <a:endParaRPr sz="1400" b="0" i="0" u="none" strike="noStrike" cap="none">
              <a:solidFill>
                <a:srgbClr val="000000"/>
              </a:solidFill>
              <a:latin typeface="Arial"/>
              <a:ea typeface="Arial"/>
              <a:cs typeface="Arial"/>
              <a:sym typeface="Arial"/>
            </a:endParaRPr>
          </a:p>
        </p:txBody>
      </p:sp>
      <p:sp>
        <p:nvSpPr>
          <p:cNvPr id="1166" name="Google Shape;1166;g25d1f2920e2_0_0"/>
          <p:cNvSpPr/>
          <p:nvPr/>
        </p:nvSpPr>
        <p:spPr>
          <a:xfrm>
            <a:off x="4117223" y="1554793"/>
            <a:ext cx="1518300" cy="302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Month 3</a:t>
            </a:r>
            <a:endParaRPr sz="1400" b="1" i="0" u="none" strike="noStrike" cap="none">
              <a:solidFill>
                <a:srgbClr val="000000"/>
              </a:solidFill>
              <a:latin typeface="Arial"/>
              <a:ea typeface="Arial"/>
              <a:cs typeface="Arial"/>
              <a:sym typeface="Arial"/>
            </a:endParaRPr>
          </a:p>
        </p:txBody>
      </p:sp>
      <p:sp>
        <p:nvSpPr>
          <p:cNvPr id="1167" name="Google Shape;1167;g25d1f2920e2_0_0"/>
          <p:cNvSpPr/>
          <p:nvPr/>
        </p:nvSpPr>
        <p:spPr>
          <a:xfrm>
            <a:off x="6453448" y="4997125"/>
            <a:ext cx="2022600" cy="3558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Web Profile Page and Rewards Dashboard</a:t>
            </a:r>
            <a:endParaRPr sz="1000" b="0" i="0" u="none" strike="noStrike" cap="none">
              <a:solidFill>
                <a:schemeClr val="lt1"/>
              </a:solidFill>
              <a:latin typeface="Calibri"/>
              <a:ea typeface="Calibri"/>
              <a:cs typeface="Calibri"/>
              <a:sym typeface="Calibri"/>
            </a:endParaRPr>
          </a:p>
        </p:txBody>
      </p:sp>
      <p:sp>
        <p:nvSpPr>
          <p:cNvPr id="1168" name="Google Shape;1168;g25d1f2920e2_0_0"/>
          <p:cNvSpPr/>
          <p:nvPr/>
        </p:nvSpPr>
        <p:spPr>
          <a:xfrm>
            <a:off x="2556330" y="1550445"/>
            <a:ext cx="1518300" cy="302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Month 2</a:t>
            </a:r>
            <a:endParaRPr sz="1400" b="1" i="0" u="none" strike="noStrike" cap="none">
              <a:solidFill>
                <a:srgbClr val="000000"/>
              </a:solidFill>
              <a:latin typeface="Arial"/>
              <a:ea typeface="Arial"/>
              <a:cs typeface="Arial"/>
              <a:sym typeface="Arial"/>
            </a:endParaRPr>
          </a:p>
        </p:txBody>
      </p:sp>
      <p:sp>
        <p:nvSpPr>
          <p:cNvPr id="1169" name="Google Shape;1169;g25d1f2920e2_0_0"/>
          <p:cNvSpPr/>
          <p:nvPr/>
        </p:nvSpPr>
        <p:spPr>
          <a:xfrm>
            <a:off x="5754299" y="1554800"/>
            <a:ext cx="1336200" cy="302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Month 4</a:t>
            </a:r>
            <a:endParaRPr sz="1400" b="1" i="0" u="none" strike="noStrike" cap="none">
              <a:solidFill>
                <a:srgbClr val="000000"/>
              </a:solidFill>
              <a:latin typeface="Arial"/>
              <a:ea typeface="Arial"/>
              <a:cs typeface="Arial"/>
              <a:sym typeface="Arial"/>
            </a:endParaRPr>
          </a:p>
        </p:txBody>
      </p:sp>
      <p:sp>
        <p:nvSpPr>
          <p:cNvPr id="1170" name="Google Shape;1170;g25d1f2920e2_0_0"/>
          <p:cNvSpPr/>
          <p:nvPr/>
        </p:nvSpPr>
        <p:spPr>
          <a:xfrm>
            <a:off x="7243993" y="1554803"/>
            <a:ext cx="1518300" cy="302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Month 5</a:t>
            </a:r>
            <a:endParaRPr sz="1400" b="1" i="0" u="none" strike="noStrike" cap="none">
              <a:solidFill>
                <a:srgbClr val="000000"/>
              </a:solidFill>
              <a:latin typeface="Arial"/>
              <a:ea typeface="Arial"/>
              <a:cs typeface="Arial"/>
              <a:sym typeface="Arial"/>
            </a:endParaRPr>
          </a:p>
        </p:txBody>
      </p:sp>
      <p:sp>
        <p:nvSpPr>
          <p:cNvPr id="1171" name="Google Shape;1171;g25d1f2920e2_0_0"/>
          <p:cNvSpPr/>
          <p:nvPr/>
        </p:nvSpPr>
        <p:spPr>
          <a:xfrm>
            <a:off x="8809900" y="1554800"/>
            <a:ext cx="1430700" cy="3021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Month 6</a:t>
            </a:r>
            <a:endParaRPr sz="1400" b="1" i="0" u="none" strike="noStrike" cap="none">
              <a:solidFill>
                <a:srgbClr val="000000"/>
              </a:solidFill>
              <a:latin typeface="Arial"/>
              <a:ea typeface="Arial"/>
              <a:cs typeface="Arial"/>
              <a:sym typeface="Arial"/>
            </a:endParaRPr>
          </a:p>
        </p:txBody>
      </p:sp>
      <p:sp>
        <p:nvSpPr>
          <p:cNvPr id="1172" name="Google Shape;1172;g25d1f2920e2_0_0"/>
          <p:cNvSpPr/>
          <p:nvPr/>
        </p:nvSpPr>
        <p:spPr>
          <a:xfrm>
            <a:off x="7722000" y="5844800"/>
            <a:ext cx="1762800" cy="3558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Redeem Rewards- Web</a:t>
            </a:r>
            <a:endParaRPr sz="1400" b="0" i="0" u="none" strike="noStrike" cap="none">
              <a:solidFill>
                <a:srgbClr val="000000"/>
              </a:solidFill>
              <a:latin typeface="Arial"/>
              <a:ea typeface="Arial"/>
              <a:cs typeface="Arial"/>
              <a:sym typeface="Arial"/>
            </a:endParaRPr>
          </a:p>
        </p:txBody>
      </p:sp>
      <p:sp>
        <p:nvSpPr>
          <p:cNvPr id="1173" name="Google Shape;1173;g25d1f2920e2_0_0"/>
          <p:cNvSpPr/>
          <p:nvPr/>
        </p:nvSpPr>
        <p:spPr>
          <a:xfrm>
            <a:off x="8974948" y="6416432"/>
            <a:ext cx="1617600" cy="3558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000" b="0" i="0" u="none" strike="noStrike" cap="none">
                <a:solidFill>
                  <a:schemeClr val="lt1"/>
                </a:solidFill>
                <a:latin typeface="Calibri"/>
                <a:ea typeface="Calibri"/>
                <a:cs typeface="Calibri"/>
                <a:sym typeface="Calibri"/>
              </a:rPr>
              <a:t>Email Announcement and Notifications- Web</a:t>
            </a:r>
            <a:endParaRPr sz="1400" b="0" i="0" u="none" strike="noStrike" cap="none">
              <a:solidFill>
                <a:srgbClr val="000000"/>
              </a:solidFill>
              <a:latin typeface="Arial"/>
              <a:ea typeface="Arial"/>
              <a:cs typeface="Arial"/>
              <a:sym typeface="Arial"/>
            </a:endParaRPr>
          </a:p>
        </p:txBody>
      </p:sp>
      <p:sp>
        <p:nvSpPr>
          <p:cNvPr id="1174" name="Google Shape;1174;g25d1f2920e2_0_0"/>
          <p:cNvSpPr/>
          <p:nvPr/>
        </p:nvSpPr>
        <p:spPr>
          <a:xfrm>
            <a:off x="2163350" y="5231000"/>
            <a:ext cx="2936100" cy="274200"/>
          </a:xfrm>
          <a:prstGeom prst="rect">
            <a:avLst/>
          </a:prstGeom>
          <a:solidFill>
            <a:srgbClr val="323F4F"/>
          </a:solidFill>
          <a:ln w="38100" cap="flat" cmpd="sng">
            <a:solidFill>
              <a:srgbClr val="FF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Data Gathering- Personalization feature</a:t>
            </a:r>
            <a:endParaRPr sz="1400" b="0" i="0" u="none" strike="noStrike" cap="none">
              <a:solidFill>
                <a:srgbClr val="000000"/>
              </a:solidFill>
              <a:latin typeface="Arial"/>
              <a:ea typeface="Arial"/>
              <a:cs typeface="Arial"/>
              <a:sym typeface="Arial"/>
            </a:endParaRPr>
          </a:p>
        </p:txBody>
      </p:sp>
      <p:sp>
        <p:nvSpPr>
          <p:cNvPr id="1175" name="Google Shape;1175;g25d1f2920e2_0_0"/>
          <p:cNvSpPr/>
          <p:nvPr/>
        </p:nvSpPr>
        <p:spPr>
          <a:xfrm>
            <a:off x="10359525" y="2195875"/>
            <a:ext cx="274200" cy="164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g25d1f2920e2_0_0"/>
          <p:cNvSpPr txBox="1"/>
          <p:nvPr/>
        </p:nvSpPr>
        <p:spPr>
          <a:xfrm>
            <a:off x="10701825" y="2182825"/>
            <a:ext cx="806700" cy="190800"/>
          </a:xfrm>
          <a:prstGeom prst="rect">
            <a:avLst/>
          </a:prstGeom>
          <a:noFill/>
          <a:ln>
            <a:noFill/>
          </a:ln>
        </p:spPr>
        <p:txBody>
          <a:bodyPr spcFirstLastPara="1" wrap="square" lIns="91425" tIns="18275" rIns="91425" bIns="18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Engineering</a:t>
            </a:r>
            <a:endParaRPr sz="1100" b="0" i="0" u="none" strike="noStrike" cap="none">
              <a:solidFill>
                <a:srgbClr val="000000"/>
              </a:solidFill>
              <a:latin typeface="Calibri"/>
              <a:ea typeface="Calibri"/>
              <a:cs typeface="Calibri"/>
              <a:sym typeface="Calibri"/>
            </a:endParaRPr>
          </a:p>
        </p:txBody>
      </p:sp>
      <p:sp>
        <p:nvSpPr>
          <p:cNvPr id="1177" name="Google Shape;1177;g25d1f2920e2_0_0"/>
          <p:cNvSpPr/>
          <p:nvPr/>
        </p:nvSpPr>
        <p:spPr>
          <a:xfrm>
            <a:off x="10359525" y="2458375"/>
            <a:ext cx="274200" cy="1647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g25d1f2920e2_0_0"/>
          <p:cNvSpPr/>
          <p:nvPr/>
        </p:nvSpPr>
        <p:spPr>
          <a:xfrm>
            <a:off x="10359525" y="2720875"/>
            <a:ext cx="274200" cy="1647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g25d1f2920e2_0_0"/>
          <p:cNvSpPr txBox="1"/>
          <p:nvPr/>
        </p:nvSpPr>
        <p:spPr>
          <a:xfrm>
            <a:off x="10701825" y="2707825"/>
            <a:ext cx="1252800" cy="190800"/>
          </a:xfrm>
          <a:prstGeom prst="rect">
            <a:avLst/>
          </a:prstGeom>
          <a:noFill/>
          <a:ln>
            <a:noFill/>
          </a:ln>
        </p:spPr>
        <p:txBody>
          <a:bodyPr spcFirstLastPara="1" wrap="square" lIns="91425" tIns="18275" rIns="91425" bIns="18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PM/Business Team </a:t>
            </a:r>
            <a:endParaRPr sz="1100" b="0" i="0" u="none" strike="noStrike" cap="none">
              <a:solidFill>
                <a:srgbClr val="000000"/>
              </a:solidFill>
              <a:latin typeface="Calibri"/>
              <a:ea typeface="Calibri"/>
              <a:cs typeface="Calibri"/>
              <a:sym typeface="Calibri"/>
            </a:endParaRPr>
          </a:p>
        </p:txBody>
      </p:sp>
      <p:sp>
        <p:nvSpPr>
          <p:cNvPr id="1180" name="Google Shape;1180;g25d1f2920e2_0_0"/>
          <p:cNvSpPr txBox="1"/>
          <p:nvPr/>
        </p:nvSpPr>
        <p:spPr>
          <a:xfrm>
            <a:off x="10701825" y="2445325"/>
            <a:ext cx="1018500" cy="190800"/>
          </a:xfrm>
          <a:prstGeom prst="rect">
            <a:avLst/>
          </a:prstGeom>
          <a:noFill/>
          <a:ln>
            <a:noFill/>
          </a:ln>
        </p:spPr>
        <p:txBody>
          <a:bodyPr spcFirstLastPara="1" wrap="square" lIns="91425" tIns="18275" rIns="91425" bIns="18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UI/UX Design</a:t>
            </a:r>
            <a:endParaRPr sz="1100" b="0" i="0" u="none" strike="noStrike" cap="none">
              <a:solidFill>
                <a:srgbClr val="000000"/>
              </a:solidFill>
              <a:latin typeface="Calibri"/>
              <a:ea typeface="Calibri"/>
              <a:cs typeface="Calibri"/>
              <a:sym typeface="Calibri"/>
            </a:endParaRPr>
          </a:p>
        </p:txBody>
      </p:sp>
      <p:sp>
        <p:nvSpPr>
          <p:cNvPr id="1181" name="Google Shape;1181;g25d1f2920e2_0_0"/>
          <p:cNvSpPr/>
          <p:nvPr/>
        </p:nvSpPr>
        <p:spPr>
          <a:xfrm>
            <a:off x="10359525" y="2983375"/>
            <a:ext cx="274200" cy="1647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g25d1f2920e2_0_0"/>
          <p:cNvSpPr txBox="1"/>
          <p:nvPr/>
        </p:nvSpPr>
        <p:spPr>
          <a:xfrm>
            <a:off x="10701825" y="2970325"/>
            <a:ext cx="1018500" cy="190800"/>
          </a:xfrm>
          <a:prstGeom prst="rect">
            <a:avLst/>
          </a:prstGeom>
          <a:noFill/>
          <a:ln>
            <a:noFill/>
          </a:ln>
        </p:spPr>
        <p:txBody>
          <a:bodyPr spcFirstLastPara="1" wrap="square" lIns="91425" tIns="18275" rIns="91425" bIns="18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User Research</a:t>
            </a:r>
            <a:endParaRPr sz="1100" b="0" i="0" u="none" strike="noStrike" cap="none">
              <a:solidFill>
                <a:srgbClr val="000000"/>
              </a:solidFill>
              <a:latin typeface="Calibri"/>
              <a:ea typeface="Calibri"/>
              <a:cs typeface="Calibri"/>
              <a:sym typeface="Calibri"/>
            </a:endParaRPr>
          </a:p>
        </p:txBody>
      </p:sp>
      <p:sp>
        <p:nvSpPr>
          <p:cNvPr id="1183" name="Google Shape;1183;g25d1f2920e2_0_0"/>
          <p:cNvSpPr/>
          <p:nvPr/>
        </p:nvSpPr>
        <p:spPr>
          <a:xfrm>
            <a:off x="10359525" y="3258925"/>
            <a:ext cx="274200" cy="164700"/>
          </a:xfrm>
          <a:prstGeom prst="rect">
            <a:avLst/>
          </a:prstGeom>
          <a:noFill/>
          <a:ln w="28575" cap="flat" cmpd="sng">
            <a:solidFill>
              <a:srgbClr val="66B2B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g25d1f2920e2_0_0"/>
          <p:cNvSpPr txBox="1"/>
          <p:nvPr/>
        </p:nvSpPr>
        <p:spPr>
          <a:xfrm>
            <a:off x="10701825" y="3245875"/>
            <a:ext cx="1018500" cy="190800"/>
          </a:xfrm>
          <a:prstGeom prst="rect">
            <a:avLst/>
          </a:prstGeom>
          <a:noFill/>
          <a:ln>
            <a:noFill/>
          </a:ln>
        </p:spPr>
        <p:txBody>
          <a:bodyPr spcFirstLastPara="1" wrap="square" lIns="91425" tIns="18275" rIns="91425" bIns="18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Marketing</a:t>
            </a:r>
            <a:endParaRPr sz="1100" b="0" i="0" u="none" strike="noStrike" cap="none">
              <a:solidFill>
                <a:srgbClr val="000000"/>
              </a:solidFill>
              <a:latin typeface="Calibri"/>
              <a:ea typeface="Calibri"/>
              <a:cs typeface="Calibri"/>
              <a:sym typeface="Calibri"/>
            </a:endParaRPr>
          </a:p>
        </p:txBody>
      </p:sp>
      <p:sp>
        <p:nvSpPr>
          <p:cNvPr id="1185" name="Google Shape;1185;g25d1f2920e2_0_0"/>
          <p:cNvSpPr/>
          <p:nvPr/>
        </p:nvSpPr>
        <p:spPr>
          <a:xfrm>
            <a:off x="10359525" y="3508375"/>
            <a:ext cx="274200" cy="164700"/>
          </a:xfrm>
          <a:prstGeom prst="rect">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g25d1f2920e2_0_0"/>
          <p:cNvSpPr txBox="1"/>
          <p:nvPr/>
        </p:nvSpPr>
        <p:spPr>
          <a:xfrm>
            <a:off x="10701825" y="3495325"/>
            <a:ext cx="1336200" cy="190800"/>
          </a:xfrm>
          <a:prstGeom prst="rect">
            <a:avLst/>
          </a:prstGeom>
          <a:noFill/>
          <a:ln>
            <a:noFill/>
          </a:ln>
        </p:spPr>
        <p:txBody>
          <a:bodyPr spcFirstLastPara="1" wrap="square" lIns="91425" tIns="18275" rIns="91425" bIns="1827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Project Management</a:t>
            </a:r>
            <a:endParaRPr sz="1100" b="0" i="0" u="none" strike="noStrike" cap="none">
              <a:solidFill>
                <a:srgbClr val="000000"/>
              </a:solidFill>
              <a:latin typeface="Calibri"/>
              <a:ea typeface="Calibri"/>
              <a:cs typeface="Calibri"/>
              <a:sym typeface="Calibri"/>
            </a:endParaRPr>
          </a:p>
        </p:txBody>
      </p:sp>
      <p:sp>
        <p:nvSpPr>
          <p:cNvPr id="1187" name="Google Shape;1187;g25d1f2920e2_0_0"/>
          <p:cNvSpPr/>
          <p:nvPr/>
        </p:nvSpPr>
        <p:spPr>
          <a:xfrm>
            <a:off x="2991272" y="1976525"/>
            <a:ext cx="1643100" cy="375000"/>
          </a:xfrm>
          <a:prstGeom prst="rect">
            <a:avLst/>
          </a:prstGeom>
          <a:solidFill>
            <a:srgbClr val="323F4F"/>
          </a:solidFill>
          <a:ln w="38100"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Planning- Partnerships and Experiences </a:t>
            </a:r>
            <a:endParaRPr sz="1400" b="0" i="0" u="none" strike="noStrike" cap="none">
              <a:solidFill>
                <a:srgbClr val="000000"/>
              </a:solidFill>
              <a:latin typeface="Arial"/>
              <a:ea typeface="Arial"/>
              <a:cs typeface="Arial"/>
              <a:sym typeface="Arial"/>
            </a:endParaRPr>
          </a:p>
        </p:txBody>
      </p:sp>
      <p:sp>
        <p:nvSpPr>
          <p:cNvPr id="1188" name="Google Shape;1188;g25d1f2920e2_0_0"/>
          <p:cNvSpPr/>
          <p:nvPr/>
        </p:nvSpPr>
        <p:spPr>
          <a:xfrm>
            <a:off x="1446577" y="6480879"/>
            <a:ext cx="1673400" cy="279600"/>
          </a:xfrm>
          <a:prstGeom prst="rect">
            <a:avLst/>
          </a:prstGeom>
          <a:solidFill>
            <a:srgbClr val="323F4F"/>
          </a:solidFill>
          <a:ln w="38100" cap="flat" cmpd="sng">
            <a:solidFill>
              <a:srgbClr val="0000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Data Analytics and Insights- Plan and Implement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237f7bda518_1_57"/>
          <p:cNvSpPr/>
          <p:nvPr/>
        </p:nvSpPr>
        <p:spPr>
          <a:xfrm>
            <a:off x="7071" y="0"/>
            <a:ext cx="12177900" cy="1139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rgbClr val="FFFFFF"/>
                </a:solidFill>
                <a:latin typeface="Calibri"/>
                <a:ea typeface="Calibri"/>
                <a:cs typeface="Calibri"/>
                <a:sym typeface="Calibri"/>
              </a:rPr>
              <a:t>GO-TO MARKET STRATEGY</a:t>
            </a:r>
            <a:endParaRPr sz="1400" b="0" i="0" u="none" strike="noStrike" cap="none" dirty="0">
              <a:solidFill>
                <a:srgbClr val="000000"/>
              </a:solidFill>
              <a:latin typeface="Arial"/>
              <a:ea typeface="Arial"/>
              <a:cs typeface="Arial"/>
              <a:sym typeface="Arial"/>
            </a:endParaRPr>
          </a:p>
        </p:txBody>
      </p:sp>
      <p:pic>
        <p:nvPicPr>
          <p:cNvPr id="1194" name="Google Shape;1194;g237f7bda518_1_57"/>
          <p:cNvPicPr preferRelativeResize="0"/>
          <p:nvPr/>
        </p:nvPicPr>
        <p:blipFill rotWithShape="1">
          <a:blip r:embed="rId3">
            <a:alphaModFix/>
          </a:blip>
          <a:srcRect/>
          <a:stretch/>
        </p:blipFill>
        <p:spPr>
          <a:xfrm>
            <a:off x="242450" y="1087575"/>
            <a:ext cx="11887200" cy="5485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g237f7bda518_1_14"/>
          <p:cNvSpPr/>
          <p:nvPr/>
        </p:nvSpPr>
        <p:spPr>
          <a:xfrm>
            <a:off x="7071" y="0"/>
            <a:ext cx="12177900" cy="1139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Calibri"/>
                <a:ea typeface="Calibri"/>
                <a:cs typeface="Calibri"/>
                <a:sym typeface="Calibri"/>
              </a:rPr>
              <a:t>LAUNCH PLAN</a:t>
            </a:r>
            <a:endParaRPr sz="1400" b="0" i="0" u="none" strike="noStrike" cap="none">
              <a:solidFill>
                <a:srgbClr val="000000"/>
              </a:solidFill>
              <a:latin typeface="Arial"/>
              <a:ea typeface="Arial"/>
              <a:cs typeface="Arial"/>
              <a:sym typeface="Arial"/>
            </a:endParaRPr>
          </a:p>
        </p:txBody>
      </p:sp>
      <p:pic>
        <p:nvPicPr>
          <p:cNvPr id="1200" name="Google Shape;1200;g237f7bda518_1_14"/>
          <p:cNvPicPr preferRelativeResize="0"/>
          <p:nvPr/>
        </p:nvPicPr>
        <p:blipFill rotWithShape="1">
          <a:blip r:embed="rId3">
            <a:alphaModFix/>
          </a:blip>
          <a:srcRect/>
          <a:stretch/>
        </p:blipFill>
        <p:spPr>
          <a:xfrm>
            <a:off x="1101900" y="1437025"/>
            <a:ext cx="9988251" cy="4660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g237f7bda518_1_17"/>
          <p:cNvSpPr/>
          <p:nvPr/>
        </p:nvSpPr>
        <p:spPr>
          <a:xfrm>
            <a:off x="7071" y="0"/>
            <a:ext cx="12177900" cy="1139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Calibri"/>
                <a:ea typeface="Calibri"/>
                <a:cs typeface="Calibri"/>
                <a:sym typeface="Calibri"/>
              </a:rPr>
              <a:t>PRODUCT POSITIONING</a:t>
            </a:r>
            <a:endParaRPr sz="1400" b="0" i="0" u="none" strike="noStrike" cap="none">
              <a:solidFill>
                <a:srgbClr val="000000"/>
              </a:solidFill>
              <a:latin typeface="Arial"/>
              <a:ea typeface="Arial"/>
              <a:cs typeface="Arial"/>
              <a:sym typeface="Arial"/>
            </a:endParaRPr>
          </a:p>
        </p:txBody>
      </p:sp>
      <p:pic>
        <p:nvPicPr>
          <p:cNvPr id="1206" name="Google Shape;1206;g237f7bda518_1_17"/>
          <p:cNvPicPr preferRelativeResize="0"/>
          <p:nvPr/>
        </p:nvPicPr>
        <p:blipFill rotWithShape="1">
          <a:blip r:embed="rId3">
            <a:alphaModFix/>
          </a:blip>
          <a:srcRect/>
          <a:stretch/>
        </p:blipFill>
        <p:spPr>
          <a:xfrm>
            <a:off x="1011100" y="1303700"/>
            <a:ext cx="9882711" cy="5413500"/>
          </a:xfrm>
          <a:prstGeom prst="rect">
            <a:avLst/>
          </a:prstGeom>
          <a:noFill/>
          <a:ln>
            <a:noFill/>
          </a:ln>
        </p:spPr>
      </p:pic>
      <p:pic>
        <p:nvPicPr>
          <p:cNvPr id="1207" name="Google Shape;1207;g237f7bda518_1_17"/>
          <p:cNvPicPr preferRelativeResize="0"/>
          <p:nvPr/>
        </p:nvPicPr>
        <p:blipFill>
          <a:blip r:embed="rId4">
            <a:alphaModFix/>
          </a:blip>
          <a:stretch>
            <a:fillRect/>
          </a:stretch>
        </p:blipFill>
        <p:spPr>
          <a:xfrm>
            <a:off x="223775" y="2728750"/>
            <a:ext cx="4016650" cy="3526001"/>
          </a:xfrm>
          <a:prstGeom prst="rect">
            <a:avLst/>
          </a:prstGeom>
          <a:noFill/>
          <a:ln>
            <a:noFill/>
          </a:ln>
        </p:spPr>
      </p:pic>
      <p:sp>
        <p:nvSpPr>
          <p:cNvPr id="1208" name="Google Shape;1208;g237f7bda518_1_17"/>
          <p:cNvSpPr txBox="1"/>
          <p:nvPr/>
        </p:nvSpPr>
        <p:spPr>
          <a:xfrm>
            <a:off x="69250" y="6196575"/>
            <a:ext cx="432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Market Coverage Data for New York City, 2022</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g237f7bda518_1_36"/>
          <p:cNvSpPr txBox="1"/>
          <p:nvPr/>
        </p:nvSpPr>
        <p:spPr>
          <a:xfrm>
            <a:off x="3572175" y="2262925"/>
            <a:ext cx="4530300" cy="219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000000"/>
                </a:solidFill>
                <a:latin typeface="Calibri"/>
                <a:ea typeface="Calibri"/>
                <a:cs typeface="Calibri"/>
                <a:sym typeface="Calibri"/>
              </a:rPr>
              <a:t>Thank You</a:t>
            </a:r>
            <a:endParaRPr sz="720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g25f578fa655_3_0"/>
          <p:cNvSpPr txBox="1"/>
          <p:nvPr/>
        </p:nvSpPr>
        <p:spPr>
          <a:xfrm>
            <a:off x="3572175" y="2262925"/>
            <a:ext cx="4530300" cy="219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a:latin typeface="Calibri"/>
                <a:ea typeface="Calibri"/>
                <a:cs typeface="Calibri"/>
                <a:sym typeface="Calibri"/>
              </a:rPr>
              <a:t>Appendix</a:t>
            </a:r>
            <a:endParaRPr sz="72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62FB-F840-68A5-EB51-838FFCE6F813}"/>
              </a:ext>
            </a:extLst>
          </p:cNvPr>
          <p:cNvSpPr>
            <a:spLocks noGrp="1"/>
          </p:cNvSpPr>
          <p:nvPr>
            <p:ph type="ctrTitle"/>
          </p:nvPr>
        </p:nvSpPr>
        <p:spPr/>
        <p:txBody>
          <a:bodyPr/>
          <a:lstStyle/>
          <a:p>
            <a:r>
              <a:rPr lang="en-US" dirty="0"/>
              <a:t>Detailed Personas</a:t>
            </a:r>
          </a:p>
        </p:txBody>
      </p:sp>
    </p:spTree>
    <p:extLst>
      <p:ext uri="{BB962C8B-B14F-4D97-AF65-F5344CB8AC3E}">
        <p14:creationId xmlns:p14="http://schemas.microsoft.com/office/powerpoint/2010/main" val="198884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pic>
        <p:nvPicPr>
          <p:cNvPr id="1223" name="Google Shape;1223;g237f7bda518_2_0"/>
          <p:cNvPicPr preferRelativeResize="0"/>
          <p:nvPr/>
        </p:nvPicPr>
        <p:blipFill rotWithShape="1">
          <a:blip r:embed="rId3">
            <a:alphaModFix/>
          </a:blip>
          <a:srcRect/>
          <a:stretch/>
        </p:blipFill>
        <p:spPr>
          <a:xfrm>
            <a:off x="200275" y="500738"/>
            <a:ext cx="11887201" cy="58565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pic>
        <p:nvPicPr>
          <p:cNvPr id="1228" name="Google Shape;1228;g237f7bda518_2_4"/>
          <p:cNvPicPr preferRelativeResize="0"/>
          <p:nvPr/>
        </p:nvPicPr>
        <p:blipFill rotWithShape="1">
          <a:blip r:embed="rId3">
            <a:alphaModFix/>
          </a:blip>
          <a:srcRect/>
          <a:stretch/>
        </p:blipFill>
        <p:spPr>
          <a:xfrm>
            <a:off x="152400" y="655525"/>
            <a:ext cx="11887201" cy="5546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g25b1e0e4c66_0_31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1062" name="Google Shape;1062;g25b1e0e4c66_0_3169"/>
          <p:cNvSpPr txBox="1">
            <a:spLocks noGrp="1"/>
          </p:cNvSpPr>
          <p:nvPr>
            <p:ph type="title" idx="4294967295"/>
          </p:nvPr>
        </p:nvSpPr>
        <p:spPr>
          <a:xfrm>
            <a:off x="288625" y="-55425"/>
            <a:ext cx="5251500" cy="1806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Stay-N-Sleep</a:t>
            </a:r>
            <a:endParaRPr/>
          </a:p>
        </p:txBody>
      </p:sp>
      <p:pic>
        <p:nvPicPr>
          <p:cNvPr id="1063" name="Google Shape;1063;g25b1e0e4c66_0_3169" descr="Outdoor seating area"/>
          <p:cNvPicPr preferRelativeResize="0"/>
          <p:nvPr/>
        </p:nvPicPr>
        <p:blipFill rotWithShape="1">
          <a:blip r:embed="rId3">
            <a:alphaModFix/>
          </a:blip>
          <a:srcRect l="17822" r="17830"/>
          <a:stretch/>
        </p:blipFill>
        <p:spPr>
          <a:xfrm>
            <a:off x="7028875" y="0"/>
            <a:ext cx="5172716" cy="6858000"/>
          </a:xfrm>
          <a:custGeom>
            <a:avLst/>
            <a:gdLst/>
            <a:ahLst/>
            <a:cxnLst/>
            <a:rect l="l" t="t" r="r" b="b"/>
            <a:pathLst>
              <a:path w="5962785" h="6858000" extrusionOk="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1064" name="Google Shape;1064;g25b1e0e4c66_0_3169"/>
          <p:cNvSpPr txBox="1"/>
          <p:nvPr/>
        </p:nvSpPr>
        <p:spPr>
          <a:xfrm>
            <a:off x="288625" y="1424700"/>
            <a:ext cx="6179100" cy="94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Mission</a:t>
            </a:r>
            <a:r>
              <a:rPr lang="en-US" sz="1700" b="0" i="0" u="none" strike="noStrike" cap="none">
                <a:solidFill>
                  <a:srgbClr val="000000"/>
                </a:solidFill>
                <a:latin typeface="Calibri"/>
                <a:ea typeface="Calibri"/>
                <a:cs typeface="Calibri"/>
                <a:sym typeface="Calibri"/>
              </a:rPr>
              <a:t> </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To e</a:t>
            </a:r>
            <a:r>
              <a:rPr lang="en-US" sz="1400" b="0" i="0" u="none" strike="noStrike" cap="none">
                <a:solidFill>
                  <a:srgbClr val="313537"/>
                </a:solidFill>
                <a:highlight>
                  <a:schemeClr val="lt1"/>
                </a:highlight>
                <a:latin typeface="Arial"/>
                <a:ea typeface="Arial"/>
                <a:cs typeface="Arial"/>
                <a:sym typeface="Arial"/>
              </a:rPr>
              <a:t>nable every traveler, to build a community of lifelong travelers, and enable the travel community to experience what matters. </a:t>
            </a:r>
            <a:endParaRPr sz="1400" b="0" i="0" u="none" strike="noStrike" cap="none">
              <a:solidFill>
                <a:srgbClr val="313537"/>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065" name="Google Shape;1065;g25b1e0e4c66_0_3169"/>
          <p:cNvSpPr txBox="1"/>
          <p:nvPr/>
        </p:nvSpPr>
        <p:spPr>
          <a:xfrm>
            <a:off x="288625" y="2581575"/>
            <a:ext cx="6179100" cy="94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Vision</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Connect people, enrich communities and open minds to new experiences and cultures</a:t>
            </a:r>
            <a:endParaRPr sz="1400" b="0" i="0" u="none" strike="noStrike" cap="none">
              <a:solidFill>
                <a:srgbClr val="313537"/>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
        <p:nvSpPr>
          <p:cNvPr id="1066" name="Google Shape;1066;g25b1e0e4c66_0_3169"/>
          <p:cNvSpPr txBox="1"/>
          <p:nvPr/>
        </p:nvSpPr>
        <p:spPr>
          <a:xfrm>
            <a:off x="240150" y="3796925"/>
            <a:ext cx="6989700" cy="203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How do we accomplish this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Stay-N-Sleep offers arrangements for</a:t>
            </a:r>
            <a:r>
              <a:rPr lang="en-US" sz="1700" b="0" i="0" u="none" strike="noStrike" cap="none">
                <a:solidFill>
                  <a:srgbClr val="0B5394"/>
                </a:solidFill>
                <a:latin typeface="Calibri"/>
                <a:ea typeface="Calibri"/>
                <a:cs typeface="Calibri"/>
                <a:sym typeface="Calibri"/>
              </a:rPr>
              <a:t> </a:t>
            </a:r>
            <a:r>
              <a:rPr lang="en-US" sz="1700" b="1" i="0" u="none" strike="noStrike" cap="none">
                <a:solidFill>
                  <a:srgbClr val="3D85C6"/>
                </a:solidFill>
                <a:latin typeface="Calibri"/>
                <a:ea typeface="Calibri"/>
                <a:cs typeface="Calibri"/>
                <a:sym typeface="Calibri"/>
              </a:rPr>
              <a:t>lodging and tourism experiences</a:t>
            </a:r>
            <a:r>
              <a:rPr lang="en-US" sz="1700" b="0" i="0" u="none" strike="noStrike" cap="none">
                <a:solidFill>
                  <a:srgbClr val="000000"/>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We  have one of the world’s largest marketplaces for unique, authentic places to stay and things to do, offering over </a:t>
            </a:r>
            <a:r>
              <a:rPr lang="en-US" sz="1700" b="1" i="0" u="none" strike="noStrike" cap="none">
                <a:solidFill>
                  <a:srgbClr val="3D85C6"/>
                </a:solidFill>
                <a:latin typeface="Calibri"/>
                <a:ea typeface="Calibri"/>
                <a:cs typeface="Calibri"/>
                <a:sym typeface="Calibri"/>
              </a:rPr>
              <a:t>2 million  accommodations</a:t>
            </a:r>
            <a:r>
              <a:rPr lang="en-US" sz="1700" b="0" i="0" u="none" strike="noStrike" cap="none">
                <a:solidFill>
                  <a:srgbClr val="000000"/>
                </a:solidFill>
                <a:latin typeface="Calibri"/>
                <a:ea typeface="Calibri"/>
                <a:cs typeface="Calibri"/>
                <a:sym typeface="Calibri"/>
              </a:rPr>
              <a:t> and </a:t>
            </a:r>
            <a:r>
              <a:rPr lang="en-US" sz="1700" b="1" i="0" u="none" strike="noStrike" cap="none">
                <a:solidFill>
                  <a:srgbClr val="3D85C6"/>
                </a:solidFill>
                <a:latin typeface="Calibri"/>
                <a:ea typeface="Calibri"/>
                <a:cs typeface="Calibri"/>
                <a:sym typeface="Calibri"/>
              </a:rPr>
              <a:t>tens of thousands</a:t>
            </a:r>
            <a:r>
              <a:rPr lang="en-US" sz="1700" b="0" i="0" u="none" strike="noStrike" cap="none">
                <a:solidFill>
                  <a:srgbClr val="000000"/>
                </a:solidFill>
                <a:latin typeface="Calibri"/>
                <a:ea typeface="Calibri"/>
                <a:cs typeface="Calibri"/>
                <a:sym typeface="Calibri"/>
              </a:rPr>
              <a:t> of handcrafted</a:t>
            </a:r>
            <a:r>
              <a:rPr lang="en-US" sz="1700" b="1" i="0" u="none" strike="noStrike" cap="none">
                <a:solidFill>
                  <a:srgbClr val="3D85C6"/>
                </a:solidFill>
                <a:latin typeface="Calibri"/>
                <a:ea typeface="Calibri"/>
                <a:cs typeface="Calibri"/>
                <a:sym typeface="Calibri"/>
              </a:rPr>
              <a:t> activities</a:t>
            </a:r>
            <a:r>
              <a:rPr lang="en-US" sz="1700" b="0" i="0" u="none" strike="noStrike" cap="none">
                <a:solidFill>
                  <a:srgbClr val="000000"/>
                </a:solidFill>
                <a:latin typeface="Calibri"/>
                <a:ea typeface="Calibri"/>
                <a:cs typeface="Calibri"/>
                <a:sym typeface="Calibri"/>
              </a:rPr>
              <a:t>, all powered by local hosts.</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234" name="Google Shape;1234;g25d1f2920e2_3_2125"/>
          <p:cNvPicPr preferRelativeResize="0"/>
          <p:nvPr/>
        </p:nvPicPr>
        <p:blipFill rotWithShape="1">
          <a:blip r:embed="rId3">
            <a:alphaModFix/>
          </a:blip>
          <a:srcRect/>
          <a:stretch/>
        </p:blipFill>
        <p:spPr>
          <a:xfrm>
            <a:off x="152400" y="698675"/>
            <a:ext cx="11887201" cy="498589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g25f411db0b6_0_4"/>
          <p:cNvSpPr/>
          <p:nvPr/>
        </p:nvSpPr>
        <p:spPr>
          <a:xfrm>
            <a:off x="0" y="0"/>
            <a:ext cx="12192000" cy="953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0" name="Google Shape;1240;g25f411db0b6_0_4"/>
          <p:cNvSpPr txBox="1"/>
          <p:nvPr/>
        </p:nvSpPr>
        <p:spPr>
          <a:xfrm>
            <a:off x="3486524" y="134100"/>
            <a:ext cx="4456800" cy="68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Calibri"/>
              <a:buNone/>
            </a:pPr>
            <a:r>
              <a:rPr lang="en-US" sz="4400" b="1">
                <a:solidFill>
                  <a:schemeClr val="lt1"/>
                </a:solidFill>
                <a:latin typeface="Calibri"/>
                <a:ea typeface="Calibri"/>
                <a:cs typeface="Calibri"/>
                <a:sym typeface="Calibri"/>
              </a:rPr>
              <a:t>SYSTEM </a:t>
            </a:r>
            <a:r>
              <a:rPr lang="en-US" sz="4400" b="1" i="0" u="none" strike="noStrike" cap="none">
                <a:solidFill>
                  <a:schemeClr val="lt1"/>
                </a:solidFill>
                <a:latin typeface="Calibri"/>
                <a:ea typeface="Calibri"/>
                <a:cs typeface="Calibri"/>
                <a:sym typeface="Calibri"/>
              </a:rPr>
              <a:t>METRICS</a:t>
            </a:r>
            <a:endParaRPr/>
          </a:p>
        </p:txBody>
      </p:sp>
      <p:sp>
        <p:nvSpPr>
          <p:cNvPr id="1241" name="Google Shape;1241;g25f411db0b6_0_4"/>
          <p:cNvSpPr txBox="1"/>
          <p:nvPr/>
        </p:nvSpPr>
        <p:spPr>
          <a:xfrm>
            <a:off x="1254350" y="3936175"/>
            <a:ext cx="1473600" cy="54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a:solidFill>
                  <a:srgbClr val="FFFFFF"/>
                </a:solidFill>
                <a:latin typeface="Calibri"/>
                <a:ea typeface="Calibri"/>
                <a:cs typeface="Calibri"/>
                <a:sym typeface="Calibri"/>
              </a:rPr>
              <a:t>60 % in 6 months</a:t>
            </a:r>
            <a:endParaRPr sz="1200">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r>
              <a:rPr lang="en-US" sz="1200">
                <a:solidFill>
                  <a:srgbClr val="FFFFFF"/>
                </a:solidFill>
                <a:latin typeface="Calibri"/>
                <a:ea typeface="Calibri"/>
                <a:cs typeface="Calibri"/>
                <a:sym typeface="Calibri"/>
              </a:rPr>
              <a:t>65 % in 1 year </a:t>
            </a:r>
            <a:endParaRPr sz="1200">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endParaRPr sz="1200">
              <a:solidFill>
                <a:schemeClr val="lt1"/>
              </a:solidFill>
              <a:latin typeface="Calibri"/>
              <a:ea typeface="Calibri"/>
              <a:cs typeface="Calibri"/>
              <a:sym typeface="Calibri"/>
            </a:endParaRPr>
          </a:p>
        </p:txBody>
      </p:sp>
      <p:sp>
        <p:nvSpPr>
          <p:cNvPr id="1242" name="Google Shape;1242;g25f411db0b6_0_4"/>
          <p:cNvSpPr txBox="1"/>
          <p:nvPr/>
        </p:nvSpPr>
        <p:spPr>
          <a:xfrm>
            <a:off x="4017625" y="5249000"/>
            <a:ext cx="1473600" cy="54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a:solidFill>
                  <a:schemeClr val="lt1"/>
                </a:solidFill>
                <a:latin typeface="Calibri"/>
                <a:ea typeface="Calibri"/>
                <a:cs typeface="Calibri"/>
                <a:sym typeface="Calibri"/>
              </a:rPr>
              <a:t>30% in 6 months</a:t>
            </a:r>
            <a:endParaRPr sz="1200">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sz="1200">
                <a:solidFill>
                  <a:schemeClr val="lt1"/>
                </a:solidFill>
                <a:latin typeface="Calibri"/>
                <a:ea typeface="Calibri"/>
                <a:cs typeface="Calibri"/>
                <a:sym typeface="Calibri"/>
              </a:rPr>
              <a:t>50% in 1 Year</a:t>
            </a:r>
            <a:endParaRPr sz="1200">
              <a:solidFill>
                <a:schemeClr val="lt1"/>
              </a:solidFill>
              <a:latin typeface="Calibri"/>
              <a:ea typeface="Calibri"/>
              <a:cs typeface="Calibri"/>
              <a:sym typeface="Calibri"/>
            </a:endParaRPr>
          </a:p>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243" name="Google Shape;1243;g25f411db0b6_0_4"/>
          <p:cNvSpPr txBox="1"/>
          <p:nvPr/>
        </p:nvSpPr>
        <p:spPr>
          <a:xfrm>
            <a:off x="6522600" y="5272250"/>
            <a:ext cx="1473600" cy="49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200">
                <a:solidFill>
                  <a:srgbClr val="FFFFFF"/>
                </a:solidFill>
                <a:latin typeface="Calibri"/>
                <a:ea typeface="Calibri"/>
                <a:cs typeface="Calibri"/>
                <a:sym typeface="Calibri"/>
              </a:rPr>
              <a:t>30% in 1 year</a:t>
            </a:r>
            <a:endParaRPr sz="1200">
              <a:solidFill>
                <a:srgbClr val="FFFFFF"/>
              </a:solidFill>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p:txBody>
      </p:sp>
      <p:sp>
        <p:nvSpPr>
          <p:cNvPr id="1244" name="Google Shape;1244;g25f411db0b6_0_4"/>
          <p:cNvSpPr txBox="1"/>
          <p:nvPr/>
        </p:nvSpPr>
        <p:spPr>
          <a:xfrm>
            <a:off x="9100250" y="5272250"/>
            <a:ext cx="1473600" cy="828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a:solidFill>
                  <a:srgbClr val="FFFFFF"/>
                </a:solidFill>
                <a:latin typeface="Calibri"/>
                <a:ea typeface="Calibri"/>
                <a:cs typeface="Calibri"/>
                <a:sym typeface="Calibri"/>
              </a:rPr>
              <a:t>Monitor and improve over next one year</a:t>
            </a:r>
            <a:endParaRPr sz="1200">
              <a:solidFill>
                <a:srgbClr val="FFFFFF"/>
              </a:solidFill>
              <a:latin typeface="Calibri"/>
              <a:ea typeface="Calibri"/>
              <a:cs typeface="Calibri"/>
              <a:sym typeface="Calibri"/>
            </a:endParaRPr>
          </a:p>
          <a:p>
            <a:pPr marL="0" lvl="0" indent="0" algn="ctr" rtl="0">
              <a:lnSpc>
                <a:spcPct val="115000"/>
              </a:lnSpc>
              <a:spcBef>
                <a:spcPts val="0"/>
              </a:spcBef>
              <a:spcAft>
                <a:spcPts val="0"/>
              </a:spcAft>
              <a:buNone/>
            </a:pPr>
            <a:endParaRPr sz="1200">
              <a:solidFill>
                <a:srgbClr val="FFFFFF"/>
              </a:solidFill>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p:txBody>
      </p:sp>
      <p:sp>
        <p:nvSpPr>
          <p:cNvPr id="1245" name="Google Shape;1245;g25f411db0b6_0_4"/>
          <p:cNvSpPr txBox="1"/>
          <p:nvPr/>
        </p:nvSpPr>
        <p:spPr>
          <a:xfrm>
            <a:off x="1363975" y="1541000"/>
            <a:ext cx="8016900" cy="3673500"/>
          </a:xfrm>
          <a:prstGeom prst="rect">
            <a:avLst/>
          </a:prstGeom>
          <a:noFill/>
          <a:ln>
            <a:noFill/>
          </a:ln>
        </p:spPr>
        <p:txBody>
          <a:bodyPr spcFirstLastPara="1" wrap="square" lIns="91425" tIns="91425" rIns="91425" bIns="91425" anchor="t" anchorCtr="0">
            <a:spAutoFit/>
          </a:bodyPr>
          <a:lstStyle/>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Number of app downloads</a:t>
            </a:r>
            <a:endParaRPr sz="1200">
              <a:solidFill>
                <a:srgbClr val="111111"/>
              </a:solidFill>
              <a:highlight>
                <a:srgbClr val="FFFFFF"/>
              </a:highlight>
              <a:latin typeface="Roboto"/>
              <a:ea typeface="Roboto"/>
              <a:cs typeface="Roboto"/>
              <a:sym typeface="Roboto"/>
            </a:endParaRPr>
          </a:p>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Number of active users</a:t>
            </a:r>
            <a:endParaRPr sz="1200">
              <a:solidFill>
                <a:srgbClr val="111111"/>
              </a:solidFill>
              <a:highlight>
                <a:srgbClr val="FFFFFF"/>
              </a:highlight>
              <a:latin typeface="Roboto"/>
              <a:ea typeface="Roboto"/>
              <a:cs typeface="Roboto"/>
              <a:sym typeface="Roboto"/>
            </a:endParaRPr>
          </a:p>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Session length</a:t>
            </a:r>
            <a:endParaRPr sz="1200">
              <a:solidFill>
                <a:srgbClr val="111111"/>
              </a:solidFill>
              <a:highlight>
                <a:srgbClr val="FFFFFF"/>
              </a:highlight>
              <a:latin typeface="Roboto"/>
              <a:ea typeface="Roboto"/>
              <a:cs typeface="Roboto"/>
              <a:sym typeface="Roboto"/>
            </a:endParaRPr>
          </a:p>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Screenviews</a:t>
            </a:r>
            <a:endParaRPr sz="1200">
              <a:solidFill>
                <a:srgbClr val="111111"/>
              </a:solidFill>
              <a:highlight>
                <a:srgbClr val="FFFFFF"/>
              </a:highlight>
              <a:latin typeface="Roboto"/>
              <a:ea typeface="Roboto"/>
              <a:cs typeface="Roboto"/>
              <a:sym typeface="Roboto"/>
            </a:endParaRPr>
          </a:p>
          <a:p>
            <a:pPr marL="647700" lvl="0" indent="-304800" algn="l" rtl="0">
              <a:lnSpc>
                <a:spcPct val="137500"/>
              </a:lnSpc>
              <a:spcBef>
                <a:spcPts val="0"/>
              </a:spcBef>
              <a:spcAft>
                <a:spcPts val="0"/>
              </a:spcAft>
              <a:buClr>
                <a:srgbClr val="111111"/>
              </a:buClr>
              <a:buSzPts val="1200"/>
              <a:buFont typeface="Roboto"/>
              <a:buChar char="●"/>
            </a:pPr>
            <a:r>
              <a:rPr lang="en-US" sz="1200">
                <a:solidFill>
                  <a:srgbClr val="111111"/>
                </a:solidFill>
                <a:highlight>
                  <a:srgbClr val="FFFFFF"/>
                </a:highlight>
                <a:latin typeface="Roboto"/>
                <a:ea typeface="Roboto"/>
                <a:cs typeface="Roboto"/>
                <a:sym typeface="Roboto"/>
              </a:rPr>
              <a:t>Availability</a:t>
            </a:r>
            <a:endParaRPr sz="1200">
              <a:solidFill>
                <a:srgbClr val="111111"/>
              </a:solidFill>
              <a:highlight>
                <a:srgbClr val="FFFFFF"/>
              </a:highlight>
              <a:latin typeface="Roboto"/>
              <a:ea typeface="Roboto"/>
              <a:cs typeface="Roboto"/>
              <a:sym typeface="Roboto"/>
            </a:endParaRPr>
          </a:p>
          <a:p>
            <a:pPr marL="0" marR="0" lvl="0" indent="0" algn="l" rtl="0">
              <a:lnSpc>
                <a:spcPct val="137500"/>
              </a:lnSpc>
              <a:spcBef>
                <a:spcPts val="0"/>
              </a:spcBef>
              <a:spcAft>
                <a:spcPts val="0"/>
              </a:spcAft>
              <a:buNone/>
            </a:pPr>
            <a:r>
              <a:rPr lang="en-US" sz="1300">
                <a:solidFill>
                  <a:srgbClr val="2F353E"/>
                </a:solidFill>
                <a:highlight>
                  <a:srgbClr val="FFFFFF"/>
                </a:highlight>
              </a:rPr>
              <a:t>1.</a:t>
            </a:r>
            <a:r>
              <a:rPr lang="en-US" sz="1200">
                <a:solidFill>
                  <a:srgbClr val="111111"/>
                </a:solidFill>
                <a:highlight>
                  <a:srgbClr val="FFFFFF"/>
                </a:highlight>
                <a:latin typeface="Roboto"/>
                <a:ea typeface="Roboto"/>
                <a:cs typeface="Roboto"/>
                <a:sym typeface="Roboto"/>
              </a:rPr>
              <a:t> User Satisfaction / Apdex Scores</a:t>
            </a:r>
            <a:endParaRPr sz="1200">
              <a:solidFill>
                <a:srgbClr val="111111"/>
              </a:solidFill>
              <a:highlight>
                <a:srgbClr val="FFFFFF"/>
              </a:highlight>
              <a:latin typeface="Roboto"/>
              <a:ea typeface="Roboto"/>
              <a:cs typeface="Roboto"/>
              <a:sym typeface="Roboto"/>
            </a:endParaRPr>
          </a:p>
          <a:p>
            <a:pPr marL="0" marR="0" lvl="0" indent="0" algn="l" rtl="0">
              <a:lnSpc>
                <a:spcPct val="137500"/>
              </a:lnSpc>
              <a:spcBef>
                <a:spcPts val="0"/>
              </a:spcBef>
              <a:spcAft>
                <a:spcPts val="0"/>
              </a:spcAft>
              <a:buNone/>
            </a:pPr>
            <a:r>
              <a:rPr lang="en-US" sz="1200">
                <a:solidFill>
                  <a:srgbClr val="111111"/>
                </a:solidFill>
                <a:highlight>
                  <a:srgbClr val="FFFFFF"/>
                </a:highlight>
                <a:latin typeface="Roboto"/>
                <a:ea typeface="Roboto"/>
                <a:cs typeface="Roboto"/>
                <a:sym typeface="Roboto"/>
              </a:rPr>
              <a:t>2. avg response time</a:t>
            </a:r>
            <a:endParaRPr sz="1200">
              <a:solidFill>
                <a:srgbClr val="111111"/>
              </a:solidFill>
              <a:highlight>
                <a:srgbClr val="FFFFFF"/>
              </a:highlight>
              <a:latin typeface="Roboto"/>
              <a:ea typeface="Roboto"/>
              <a:cs typeface="Roboto"/>
              <a:sym typeface="Roboto"/>
            </a:endParaRPr>
          </a:p>
          <a:p>
            <a:pPr marL="0" marR="0" lvl="0" indent="0" algn="l" rtl="0">
              <a:lnSpc>
                <a:spcPct val="137500"/>
              </a:lnSpc>
              <a:spcBef>
                <a:spcPts val="0"/>
              </a:spcBef>
              <a:spcAft>
                <a:spcPts val="0"/>
              </a:spcAft>
              <a:buNone/>
            </a:pPr>
            <a:r>
              <a:rPr lang="en-US" sz="1200">
                <a:solidFill>
                  <a:srgbClr val="111111"/>
                </a:solidFill>
                <a:highlight>
                  <a:srgbClr val="FFFFFF"/>
                </a:highlight>
                <a:latin typeface="Roboto"/>
                <a:ea typeface="Roboto"/>
                <a:cs typeface="Roboto"/>
                <a:sym typeface="Roboto"/>
              </a:rPr>
              <a:t>3. error rates: </a:t>
            </a:r>
            <a:endParaRPr sz="1200">
              <a:solidFill>
                <a:srgbClr val="111111"/>
              </a:solidFill>
              <a:highlight>
                <a:srgbClr val="FFFFFF"/>
              </a:highlight>
              <a:latin typeface="Roboto"/>
              <a:ea typeface="Roboto"/>
              <a:cs typeface="Roboto"/>
              <a:sym typeface="Roboto"/>
            </a:endParaRPr>
          </a:p>
          <a:p>
            <a:pPr marL="0" marR="0" lvl="0" indent="0" algn="l" rtl="0">
              <a:lnSpc>
                <a:spcPct val="137500"/>
              </a:lnSpc>
              <a:spcBef>
                <a:spcPts val="0"/>
              </a:spcBef>
              <a:spcAft>
                <a:spcPts val="0"/>
              </a:spcAft>
              <a:buNone/>
            </a:pPr>
            <a:r>
              <a:rPr lang="en-US" sz="1200">
                <a:solidFill>
                  <a:srgbClr val="111111"/>
                </a:solidFill>
                <a:highlight>
                  <a:srgbClr val="FFFFFF"/>
                </a:highlight>
                <a:latin typeface="Roboto"/>
                <a:ea typeface="Roboto"/>
                <a:cs typeface="Roboto"/>
                <a:sym typeface="Roboto"/>
              </a:rPr>
              <a:t>4. Count of Application Instance</a:t>
            </a:r>
            <a:r>
              <a:rPr lang="en-US" sz="1300">
                <a:solidFill>
                  <a:srgbClr val="2F353E"/>
                </a:solidFill>
                <a:highlight>
                  <a:srgbClr val="FFFFFF"/>
                </a:highlight>
              </a:rPr>
              <a:t>s</a:t>
            </a:r>
            <a:endParaRPr sz="1300">
              <a:solidFill>
                <a:srgbClr val="2F353E"/>
              </a:solidFill>
              <a:highlight>
                <a:srgbClr val="FFFFFF"/>
              </a:highlight>
            </a:endParaRPr>
          </a:p>
          <a:p>
            <a:pPr marL="457200" lvl="0" indent="-304800" algn="l" rtl="0">
              <a:lnSpc>
                <a:spcPct val="115000"/>
              </a:lnSpc>
              <a:spcBef>
                <a:spcPts val="0"/>
              </a:spcBef>
              <a:spcAft>
                <a:spcPts val="0"/>
              </a:spcAft>
              <a:buClr>
                <a:srgbClr val="2F353E"/>
              </a:buClr>
              <a:buSzPts val="1200"/>
              <a:buChar char="●"/>
            </a:pPr>
            <a:r>
              <a:rPr lang="en-US" sz="1200">
                <a:solidFill>
                  <a:srgbClr val="2F353E"/>
                </a:solidFill>
                <a:highlight>
                  <a:srgbClr val="FFFFFF"/>
                </a:highlight>
              </a:rPr>
              <a:t>HTTP Error % – Number of web requests that ended in an error</a:t>
            </a:r>
            <a:endParaRPr sz="1200">
              <a:solidFill>
                <a:srgbClr val="2F353E"/>
              </a:solidFill>
              <a:highlight>
                <a:srgbClr val="FFFFFF"/>
              </a:highlight>
            </a:endParaRPr>
          </a:p>
          <a:p>
            <a:pPr marL="457200" lvl="0" indent="-304800" algn="l" rtl="0">
              <a:lnSpc>
                <a:spcPct val="115000"/>
              </a:lnSpc>
              <a:spcBef>
                <a:spcPts val="0"/>
              </a:spcBef>
              <a:spcAft>
                <a:spcPts val="0"/>
              </a:spcAft>
              <a:buClr>
                <a:srgbClr val="2F353E"/>
              </a:buClr>
              <a:buSzPts val="1200"/>
              <a:buChar char="●"/>
            </a:pPr>
            <a:r>
              <a:rPr lang="en-US" sz="1200">
                <a:solidFill>
                  <a:srgbClr val="2F353E"/>
                </a:solidFill>
                <a:highlight>
                  <a:srgbClr val="FFFFFF"/>
                </a:highlight>
              </a:rPr>
              <a:t>Logged Exceptions – Number of unhandled and logged errors from your application</a:t>
            </a:r>
            <a:endParaRPr sz="1200">
              <a:solidFill>
                <a:srgbClr val="2F353E"/>
              </a:solidFill>
              <a:highlight>
                <a:srgbClr val="FFFFFF"/>
              </a:highlight>
            </a:endParaRPr>
          </a:p>
          <a:p>
            <a:pPr marL="457200" lvl="0" indent="-304800" algn="l" rtl="0">
              <a:lnSpc>
                <a:spcPct val="115000"/>
              </a:lnSpc>
              <a:spcBef>
                <a:spcPts val="0"/>
              </a:spcBef>
              <a:spcAft>
                <a:spcPts val="0"/>
              </a:spcAft>
              <a:buClr>
                <a:srgbClr val="2F353E"/>
              </a:buClr>
              <a:buSzPts val="1200"/>
              <a:buChar char="●"/>
            </a:pPr>
            <a:r>
              <a:rPr lang="en-US" sz="1200">
                <a:solidFill>
                  <a:srgbClr val="2F353E"/>
                </a:solidFill>
                <a:highlight>
                  <a:srgbClr val="FFFFFF"/>
                </a:highlight>
              </a:rPr>
              <a:t>Thrown Exceptions – Number of exceptions that have been thrown</a:t>
            </a:r>
            <a:endParaRPr sz="1200">
              <a:solidFill>
                <a:srgbClr val="2F353E"/>
              </a:solidFill>
              <a:highlight>
                <a:srgbClr val="FFFFFF"/>
              </a:highlight>
            </a:endParaRPr>
          </a:p>
          <a:p>
            <a:pPr marL="0" lvl="0" indent="0" algn="l" rtl="0">
              <a:spcBef>
                <a:spcPts val="1200"/>
              </a:spcBef>
              <a:spcAft>
                <a:spcPts val="0"/>
              </a:spcAft>
              <a:buNone/>
            </a:pPr>
            <a:endParaRPr sz="1300">
              <a:solidFill>
                <a:srgbClr val="2F353E"/>
              </a:solidFill>
              <a:highlight>
                <a:srgbClr val="FFFFFF"/>
              </a:highlight>
            </a:endParaRPr>
          </a:p>
          <a:p>
            <a:pPr marL="0" lvl="0" indent="0" algn="l" rtl="0">
              <a:spcBef>
                <a:spcPts val="0"/>
              </a:spcBef>
              <a:spcAft>
                <a:spcPts val="0"/>
              </a:spcAft>
              <a:buNone/>
            </a:pPr>
            <a:endParaRPr sz="11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g25dea763201_0_15"/>
          <p:cNvSpPr/>
          <p:nvPr/>
        </p:nvSpPr>
        <p:spPr>
          <a:xfrm>
            <a:off x="7071" y="0"/>
            <a:ext cx="12177900" cy="1139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Calibri"/>
                <a:ea typeface="Calibri"/>
                <a:cs typeface="Calibri"/>
                <a:sym typeface="Calibri"/>
              </a:rPr>
              <a:t>SAMPLE SCREENS</a:t>
            </a:r>
            <a:endParaRPr sz="1400" b="0" i="0" u="none" strike="noStrike" cap="none">
              <a:solidFill>
                <a:srgbClr val="000000"/>
              </a:solidFill>
              <a:latin typeface="Arial"/>
              <a:ea typeface="Arial"/>
              <a:cs typeface="Arial"/>
              <a:sym typeface="Arial"/>
            </a:endParaRPr>
          </a:p>
        </p:txBody>
      </p:sp>
      <p:pic>
        <p:nvPicPr>
          <p:cNvPr id="1251" name="Google Shape;1251;g25dea763201_0_15"/>
          <p:cNvPicPr preferRelativeResize="0"/>
          <p:nvPr/>
        </p:nvPicPr>
        <p:blipFill rotWithShape="1">
          <a:blip r:embed="rId3">
            <a:alphaModFix/>
          </a:blip>
          <a:srcRect/>
          <a:stretch/>
        </p:blipFill>
        <p:spPr>
          <a:xfrm>
            <a:off x="1442625" y="1139700"/>
            <a:ext cx="8806374" cy="5413500"/>
          </a:xfrm>
          <a:prstGeom prst="rect">
            <a:avLst/>
          </a:prstGeom>
          <a:noFill/>
          <a:ln>
            <a:noFill/>
          </a:ln>
        </p:spPr>
      </p:pic>
      <p:sp>
        <p:nvSpPr>
          <p:cNvPr id="2" name="Oval 1">
            <a:extLst>
              <a:ext uri="{FF2B5EF4-FFF2-40B4-BE49-F238E27FC236}">
                <a16:creationId xmlns:a16="http://schemas.microsoft.com/office/drawing/2014/main" id="{E88A6BDB-8538-0797-2FD9-62D157C31B3B}"/>
              </a:ext>
            </a:extLst>
          </p:cNvPr>
          <p:cNvSpPr/>
          <p:nvPr/>
        </p:nvSpPr>
        <p:spPr>
          <a:xfrm>
            <a:off x="2009422" y="3429000"/>
            <a:ext cx="2111022" cy="35277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F119E7AB-2521-BDCB-E6AF-4843719F1E90}"/>
              </a:ext>
            </a:extLst>
          </p:cNvPr>
          <p:cNvCxnSpPr/>
          <p:nvPr/>
        </p:nvCxnSpPr>
        <p:spPr>
          <a:xfrm>
            <a:off x="1174044" y="3059289"/>
            <a:ext cx="835378" cy="451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83F6FA4-64FF-C8B4-604D-EA1EFEE30907}"/>
              </a:ext>
            </a:extLst>
          </p:cNvPr>
          <p:cNvSpPr/>
          <p:nvPr/>
        </p:nvSpPr>
        <p:spPr>
          <a:xfrm>
            <a:off x="485422" y="2381956"/>
            <a:ext cx="1128889" cy="4289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User Entry Point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g25dea763201_0_8"/>
          <p:cNvSpPr/>
          <p:nvPr/>
        </p:nvSpPr>
        <p:spPr>
          <a:xfrm>
            <a:off x="7071" y="0"/>
            <a:ext cx="12177900" cy="1139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Calibri"/>
                <a:ea typeface="Calibri"/>
                <a:cs typeface="Calibri"/>
                <a:sym typeface="Calibri"/>
              </a:rPr>
              <a:t>SAMPLE SCREENS</a:t>
            </a:r>
            <a:endParaRPr sz="1400" b="0" i="0" u="none" strike="noStrike" cap="none">
              <a:solidFill>
                <a:srgbClr val="000000"/>
              </a:solidFill>
              <a:latin typeface="Arial"/>
              <a:ea typeface="Arial"/>
              <a:cs typeface="Arial"/>
              <a:sym typeface="Arial"/>
            </a:endParaRPr>
          </a:p>
        </p:txBody>
      </p:sp>
      <p:pic>
        <p:nvPicPr>
          <p:cNvPr id="1257" name="Google Shape;1257;g25dea763201_0_8"/>
          <p:cNvPicPr preferRelativeResize="0"/>
          <p:nvPr/>
        </p:nvPicPr>
        <p:blipFill rotWithShape="1">
          <a:blip r:embed="rId3">
            <a:alphaModFix/>
          </a:blip>
          <a:srcRect/>
          <a:stretch/>
        </p:blipFill>
        <p:spPr>
          <a:xfrm>
            <a:off x="152400" y="1292100"/>
            <a:ext cx="11887197" cy="47090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g237f7bda518_0_7"/>
          <p:cNvSpPr/>
          <p:nvPr/>
        </p:nvSpPr>
        <p:spPr>
          <a:xfrm>
            <a:off x="0" y="-217170"/>
            <a:ext cx="12192000" cy="12225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72" name="Google Shape;1072;g237f7bda518_0_7"/>
          <p:cNvSpPr txBox="1"/>
          <p:nvPr/>
        </p:nvSpPr>
        <p:spPr>
          <a:xfrm>
            <a:off x="3843925" y="0"/>
            <a:ext cx="7194300" cy="1049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3800"/>
              <a:buFont typeface="Arial"/>
              <a:buNone/>
            </a:pPr>
            <a:r>
              <a:rPr lang="en-US" sz="3800" b="1" i="0" u="none" strike="noStrike" cap="none">
                <a:solidFill>
                  <a:srgbClr val="FFFFFF"/>
                </a:solidFill>
                <a:latin typeface="Arial"/>
                <a:ea typeface="Arial"/>
                <a:cs typeface="Arial"/>
                <a:sym typeface="Arial"/>
              </a:rPr>
              <a:t>Problem to Solve</a:t>
            </a:r>
            <a:endParaRPr sz="1400" b="0" i="0" u="none" strike="noStrike" cap="none">
              <a:solidFill>
                <a:srgbClr val="000000"/>
              </a:solidFill>
              <a:latin typeface="Arial"/>
              <a:ea typeface="Arial"/>
              <a:cs typeface="Arial"/>
              <a:sym typeface="Arial"/>
            </a:endParaRPr>
          </a:p>
        </p:txBody>
      </p:sp>
      <p:sp>
        <p:nvSpPr>
          <p:cNvPr id="1073" name="Google Shape;1073;g237f7bda518_0_7"/>
          <p:cNvSpPr txBox="1"/>
          <p:nvPr/>
        </p:nvSpPr>
        <p:spPr>
          <a:xfrm>
            <a:off x="230525" y="2592450"/>
            <a:ext cx="11591700" cy="28425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400"/>
              <a:buFont typeface="Arial"/>
              <a:buNone/>
            </a:pPr>
            <a:br>
              <a:rPr lang="en-US" sz="1400" b="0" i="0" u="none" strike="noStrike" cap="none">
                <a:solidFill>
                  <a:srgbClr val="313537"/>
                </a:solidFill>
                <a:highlight>
                  <a:srgbClr val="FFFFFF"/>
                </a:highlight>
                <a:latin typeface="Calibri"/>
                <a:ea typeface="Calibri"/>
                <a:cs typeface="Calibri"/>
                <a:sym typeface="Calibri"/>
              </a:rPr>
            </a:br>
            <a:endParaRPr sz="1400" b="0" i="0" u="none" strike="noStrike" cap="none">
              <a:solidFill>
                <a:srgbClr val="313537"/>
              </a:solidFill>
              <a:highlight>
                <a:srgbClr val="FFFFFF"/>
              </a:highlight>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400"/>
              <a:buFont typeface="Arial"/>
              <a:buNone/>
            </a:pPr>
            <a:endParaRPr sz="1400" b="1" i="0" u="none" strike="noStrike" cap="none">
              <a:solidFill>
                <a:srgbClr val="313537"/>
              </a:solidFill>
              <a:highlight>
                <a:srgbClr val="FFFFFF"/>
              </a:highlight>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r>
              <a:rPr lang="en-US" sz="2900" b="1" i="0" u="none" strike="noStrike" cap="none">
                <a:solidFill>
                  <a:srgbClr val="313537"/>
                </a:solidFill>
                <a:highlight>
                  <a:srgbClr val="FFFFFF"/>
                </a:highlight>
                <a:latin typeface="Calibri"/>
                <a:ea typeface="Calibri"/>
                <a:cs typeface="Calibri"/>
                <a:sym typeface="Calibri"/>
              </a:rPr>
              <a:t>We need to find a way for customers to be loyal and feel rewarded to return and conduct more business with Stay-N-Sleep. </a:t>
            </a:r>
            <a:endParaRPr sz="2900" b="1" i="0" u="none" strike="noStrike" cap="none">
              <a:solidFill>
                <a:srgbClr val="313537"/>
              </a:solidFill>
              <a:highlight>
                <a:srgbClr val="FFFFFF"/>
              </a:highlight>
              <a:latin typeface="Calibri"/>
              <a:ea typeface="Calibri"/>
              <a:cs typeface="Calibri"/>
              <a:sym typeface="Calibri"/>
            </a:endParaRPr>
          </a:p>
          <a:p>
            <a:pPr marL="0" marR="0" lvl="0" indent="0" algn="ctr" rtl="0">
              <a:lnSpc>
                <a:spcPct val="115000"/>
              </a:lnSpc>
              <a:spcBef>
                <a:spcPts val="0"/>
              </a:spcBef>
              <a:spcAft>
                <a:spcPts val="0"/>
              </a:spcAft>
              <a:buClr>
                <a:schemeClr val="dk1"/>
              </a:buClr>
              <a:buSzPts val="1100"/>
              <a:buFont typeface="Arial"/>
              <a:buNone/>
            </a:pPr>
            <a:endParaRPr sz="1400" b="0" i="0" u="none" strike="noStrike" cap="none">
              <a:solidFill>
                <a:srgbClr val="313537"/>
              </a:solidFill>
              <a:highlight>
                <a:srgbClr val="FFFFFF"/>
              </a:highlight>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074" name="Google Shape;1074;g237f7bda518_0_7"/>
          <p:cNvPicPr preferRelativeResize="0"/>
          <p:nvPr/>
        </p:nvPicPr>
        <p:blipFill rotWithShape="1">
          <a:blip r:embed="rId3">
            <a:alphaModFix/>
          </a:blip>
          <a:srcRect/>
          <a:stretch/>
        </p:blipFill>
        <p:spPr>
          <a:xfrm>
            <a:off x="5060950" y="1560750"/>
            <a:ext cx="1762125" cy="13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g25d1f2920e2_3_0"/>
          <p:cNvSpPr/>
          <p:nvPr/>
        </p:nvSpPr>
        <p:spPr>
          <a:xfrm>
            <a:off x="0" y="-217170"/>
            <a:ext cx="12192000" cy="12225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0" name="Google Shape;1080;g25d1f2920e2_3_0"/>
          <p:cNvSpPr txBox="1"/>
          <p:nvPr/>
        </p:nvSpPr>
        <p:spPr>
          <a:xfrm>
            <a:off x="1805700" y="0"/>
            <a:ext cx="7211100" cy="10491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3800"/>
              <a:buFont typeface="Arial"/>
              <a:buNone/>
            </a:pPr>
            <a:r>
              <a:rPr lang="en-US" sz="3800" b="1" i="0" u="none" strike="noStrike" cap="none">
                <a:solidFill>
                  <a:srgbClr val="FFFFFF"/>
                </a:solidFill>
                <a:latin typeface="Arial"/>
                <a:ea typeface="Arial"/>
                <a:cs typeface="Arial"/>
                <a:sym typeface="Arial"/>
              </a:rPr>
              <a:t>Is this the right opportunity ?</a:t>
            </a:r>
            <a:endParaRPr sz="1400" b="0" i="0" u="none" strike="noStrike" cap="none">
              <a:solidFill>
                <a:srgbClr val="000000"/>
              </a:solidFill>
              <a:latin typeface="Arial"/>
              <a:ea typeface="Arial"/>
              <a:cs typeface="Arial"/>
              <a:sym typeface="Arial"/>
            </a:endParaRPr>
          </a:p>
        </p:txBody>
      </p:sp>
      <p:pic>
        <p:nvPicPr>
          <p:cNvPr id="1081" name="Google Shape;1081;g25d1f2920e2_3_0"/>
          <p:cNvPicPr preferRelativeResize="0"/>
          <p:nvPr/>
        </p:nvPicPr>
        <p:blipFill rotWithShape="1">
          <a:blip r:embed="rId3">
            <a:alphaModFix/>
          </a:blip>
          <a:srcRect/>
          <a:stretch/>
        </p:blipFill>
        <p:spPr>
          <a:xfrm>
            <a:off x="330200" y="1201500"/>
            <a:ext cx="11709398" cy="5110024"/>
          </a:xfrm>
          <a:prstGeom prst="rect">
            <a:avLst/>
          </a:prstGeom>
          <a:noFill/>
          <a:ln>
            <a:noFill/>
          </a:ln>
        </p:spPr>
      </p:pic>
      <p:pic>
        <p:nvPicPr>
          <p:cNvPr id="1082" name="Google Shape;1082;g25d1f2920e2_3_0"/>
          <p:cNvPicPr preferRelativeResize="0"/>
          <p:nvPr/>
        </p:nvPicPr>
        <p:blipFill>
          <a:blip r:embed="rId4">
            <a:alphaModFix/>
          </a:blip>
          <a:stretch>
            <a:fillRect/>
          </a:stretch>
        </p:blipFill>
        <p:spPr>
          <a:xfrm>
            <a:off x="137925" y="2443250"/>
            <a:ext cx="12028074" cy="2724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81"/>
                                        </p:tgtEl>
                                        <p:attrNameLst>
                                          <p:attrName>style.visibility</p:attrName>
                                        </p:attrNameLst>
                                      </p:cBhvr>
                                      <p:to>
                                        <p:strVal val="hidden"/>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1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g237f7bda518_2_13"/>
          <p:cNvSpPr/>
          <p:nvPr/>
        </p:nvSpPr>
        <p:spPr>
          <a:xfrm>
            <a:off x="0" y="0"/>
            <a:ext cx="12192000" cy="14850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Voice of the customer</a:t>
            </a:r>
            <a:endParaRPr sz="1400" b="0" i="0" u="none" strike="noStrike" cap="none">
              <a:solidFill>
                <a:srgbClr val="000000"/>
              </a:solidFill>
              <a:latin typeface="Arial"/>
              <a:ea typeface="Arial"/>
              <a:cs typeface="Arial"/>
              <a:sym typeface="Arial"/>
            </a:endParaRPr>
          </a:p>
        </p:txBody>
      </p:sp>
      <p:pic>
        <p:nvPicPr>
          <p:cNvPr id="1088" name="Google Shape;1088;g237f7bda518_2_13"/>
          <p:cNvPicPr preferRelativeResize="0"/>
          <p:nvPr/>
        </p:nvPicPr>
        <p:blipFill rotWithShape="1">
          <a:blip r:embed="rId3">
            <a:alphaModFix/>
          </a:blip>
          <a:srcRect/>
          <a:stretch/>
        </p:blipFill>
        <p:spPr>
          <a:xfrm>
            <a:off x="1055450" y="1548425"/>
            <a:ext cx="10081100" cy="5309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g25d1f2920e2_3_9"/>
          <p:cNvSpPr/>
          <p:nvPr/>
        </p:nvSpPr>
        <p:spPr>
          <a:xfrm>
            <a:off x="0" y="0"/>
            <a:ext cx="12192000" cy="11241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Calibri"/>
                <a:ea typeface="Calibri"/>
                <a:cs typeface="Calibri"/>
                <a:sym typeface="Calibri"/>
              </a:rPr>
              <a:t>Customer Journey </a:t>
            </a:r>
            <a:endParaRPr sz="1400" b="0" i="0" u="none" strike="noStrike" cap="none">
              <a:solidFill>
                <a:srgbClr val="000000"/>
              </a:solidFill>
              <a:latin typeface="Arial"/>
              <a:ea typeface="Arial"/>
              <a:cs typeface="Arial"/>
              <a:sym typeface="Arial"/>
            </a:endParaRPr>
          </a:p>
        </p:txBody>
      </p:sp>
      <p:pic>
        <p:nvPicPr>
          <p:cNvPr id="1094" name="Google Shape;1094;g25d1f2920e2_3_9"/>
          <p:cNvPicPr preferRelativeResize="0"/>
          <p:nvPr/>
        </p:nvPicPr>
        <p:blipFill rotWithShape="1">
          <a:blip r:embed="rId3">
            <a:alphaModFix/>
          </a:blip>
          <a:srcRect/>
          <a:stretch/>
        </p:blipFill>
        <p:spPr>
          <a:xfrm>
            <a:off x="210425" y="1520200"/>
            <a:ext cx="11887199" cy="45194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g237f7bda518_1_49"/>
          <p:cNvSpPr/>
          <p:nvPr/>
        </p:nvSpPr>
        <p:spPr>
          <a:xfrm>
            <a:off x="0" y="0"/>
            <a:ext cx="12192000" cy="9537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0" name="Google Shape;1100;g237f7bda518_1_49"/>
          <p:cNvSpPr txBox="1"/>
          <p:nvPr/>
        </p:nvSpPr>
        <p:spPr>
          <a:xfrm>
            <a:off x="3486524" y="134100"/>
            <a:ext cx="4456800" cy="685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SUCCESS METRICS</a:t>
            </a:r>
            <a:endParaRPr sz="1400" b="0" i="0" u="none" strike="noStrike" cap="none">
              <a:solidFill>
                <a:srgbClr val="000000"/>
              </a:solidFill>
              <a:latin typeface="Arial"/>
              <a:ea typeface="Arial"/>
              <a:cs typeface="Arial"/>
              <a:sym typeface="Arial"/>
            </a:endParaRPr>
          </a:p>
        </p:txBody>
      </p:sp>
      <p:sp>
        <p:nvSpPr>
          <p:cNvPr id="1101" name="Google Shape;1101;g237f7bda518_1_49"/>
          <p:cNvSpPr txBox="1"/>
          <p:nvPr/>
        </p:nvSpPr>
        <p:spPr>
          <a:xfrm>
            <a:off x="1254350" y="3936175"/>
            <a:ext cx="1473600" cy="54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60 % in 6 months</a:t>
            </a:r>
            <a:endParaRPr sz="1200" b="0"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65 % in 1 year </a:t>
            </a:r>
            <a:endParaRPr sz="1200" b="0"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102" name="Google Shape;1102;g237f7bda518_1_49"/>
          <p:cNvSpPr txBox="1"/>
          <p:nvPr/>
        </p:nvSpPr>
        <p:spPr>
          <a:xfrm>
            <a:off x="4017625" y="5249000"/>
            <a:ext cx="1473600" cy="545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30% in 6 months</a:t>
            </a:r>
            <a:endParaRPr sz="1200" b="0" i="0" u="none" strike="noStrike" cap="none">
              <a:solidFill>
                <a:schemeClr val="lt1"/>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50% in 1 Year</a:t>
            </a:r>
            <a:endParaRPr sz="12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3" name="Google Shape;1103;g237f7bda518_1_49"/>
          <p:cNvSpPr txBox="1"/>
          <p:nvPr/>
        </p:nvSpPr>
        <p:spPr>
          <a:xfrm>
            <a:off x="6522600" y="5272250"/>
            <a:ext cx="1473600" cy="498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n-US" sz="1200" b="0" i="0" u="none" strike="noStrike" cap="none">
                <a:solidFill>
                  <a:srgbClr val="FFFFFF"/>
                </a:solidFill>
                <a:latin typeface="Calibri"/>
                <a:ea typeface="Calibri"/>
                <a:cs typeface="Calibri"/>
                <a:sym typeface="Calibri"/>
              </a:rPr>
              <a:t>30% in 1 year</a:t>
            </a: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04" name="Google Shape;1104;g237f7bda518_1_49"/>
          <p:cNvSpPr txBox="1"/>
          <p:nvPr/>
        </p:nvSpPr>
        <p:spPr>
          <a:xfrm>
            <a:off x="9100250" y="5272250"/>
            <a:ext cx="1473600" cy="828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Monitor and improve over next one year</a:t>
            </a:r>
            <a:endParaRPr sz="1200" b="0" i="0" u="none" strike="noStrike" cap="none">
              <a:solidFill>
                <a:srgbClr val="FFFFFF"/>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200"/>
              <a:buFont typeface="Arial"/>
              <a:buNone/>
            </a:pPr>
            <a:endParaRPr sz="12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105" name="Google Shape;1105;g237f7bda518_1_49"/>
          <p:cNvPicPr preferRelativeResize="0"/>
          <p:nvPr/>
        </p:nvPicPr>
        <p:blipFill>
          <a:blip r:embed="rId3">
            <a:alphaModFix/>
          </a:blip>
          <a:stretch>
            <a:fillRect/>
          </a:stretch>
        </p:blipFill>
        <p:spPr>
          <a:xfrm>
            <a:off x="667400" y="1281750"/>
            <a:ext cx="10975727" cy="4985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g25b1e0e4c66_0_3238"/>
          <p:cNvSpPr/>
          <p:nvPr/>
        </p:nvSpPr>
        <p:spPr>
          <a:xfrm>
            <a:off x="0" y="0"/>
            <a:ext cx="12192000" cy="14850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1" name="Google Shape;1111;g25b1e0e4c66_0_3238"/>
          <p:cNvSpPr txBox="1"/>
          <p:nvPr/>
        </p:nvSpPr>
        <p:spPr>
          <a:xfrm>
            <a:off x="3431096" y="438602"/>
            <a:ext cx="5562000" cy="6855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VALUE PROPOSITION</a:t>
            </a:r>
            <a:endParaRPr sz="1400" b="0" i="0" u="none" strike="noStrike" cap="none">
              <a:solidFill>
                <a:srgbClr val="000000"/>
              </a:solidFill>
              <a:latin typeface="Arial"/>
              <a:ea typeface="Arial"/>
              <a:cs typeface="Arial"/>
              <a:sym typeface="Arial"/>
            </a:endParaRPr>
          </a:p>
        </p:txBody>
      </p:sp>
      <p:pic>
        <p:nvPicPr>
          <p:cNvPr id="1112" name="Google Shape;1112;g25b1e0e4c66_0_3238"/>
          <p:cNvPicPr preferRelativeResize="0"/>
          <p:nvPr/>
        </p:nvPicPr>
        <p:blipFill>
          <a:blip r:embed="rId3">
            <a:alphaModFix/>
          </a:blip>
          <a:stretch>
            <a:fillRect/>
          </a:stretch>
        </p:blipFill>
        <p:spPr>
          <a:xfrm>
            <a:off x="152400" y="1997125"/>
            <a:ext cx="11887202" cy="35590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g25e9ec01537_0_0"/>
          <p:cNvSpPr/>
          <p:nvPr/>
        </p:nvSpPr>
        <p:spPr>
          <a:xfrm>
            <a:off x="0" y="0"/>
            <a:ext cx="12192000" cy="1485000"/>
          </a:xfrm>
          <a:prstGeom prst="rect">
            <a:avLst/>
          </a:prstGeom>
          <a:solidFill>
            <a:srgbClr val="595959"/>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Calibri"/>
                <a:ea typeface="Calibri"/>
                <a:cs typeface="Calibri"/>
                <a:sym typeface="Calibri"/>
              </a:rPr>
              <a:t>PRODUCT OFFERING</a:t>
            </a:r>
            <a:endParaRPr sz="4400" b="0" i="0" u="none" strike="noStrike" cap="none">
              <a:solidFill>
                <a:schemeClr val="lt1"/>
              </a:solidFill>
              <a:latin typeface="Calibri"/>
              <a:ea typeface="Calibri"/>
              <a:cs typeface="Calibri"/>
              <a:sym typeface="Calibri"/>
            </a:endParaRPr>
          </a:p>
        </p:txBody>
      </p:sp>
      <p:sp>
        <p:nvSpPr>
          <p:cNvPr id="1118" name="Google Shape;1118;g25e9ec01537_0_0"/>
          <p:cNvSpPr txBox="1"/>
          <p:nvPr/>
        </p:nvSpPr>
        <p:spPr>
          <a:xfrm>
            <a:off x="312650" y="1629925"/>
            <a:ext cx="54609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Calibri"/>
                <a:ea typeface="Calibri"/>
                <a:cs typeface="Calibri"/>
                <a:sym typeface="Calibri"/>
              </a:rPr>
              <a:t>Stay-n-Sleep Elevated XP (Tiered Loyalty Reward Program):</a:t>
            </a:r>
            <a:endParaRPr sz="1600" b="1" i="0" u="none" strike="noStrike" cap="none">
              <a:solidFill>
                <a:srgbClr val="000000"/>
              </a:solidFill>
              <a:latin typeface="Calibri"/>
              <a:ea typeface="Calibri"/>
              <a:cs typeface="Calibri"/>
              <a:sym typeface="Calibri"/>
            </a:endParaRPr>
          </a:p>
        </p:txBody>
      </p:sp>
      <p:sp>
        <p:nvSpPr>
          <p:cNvPr id="1119" name="Google Shape;1119;g25e9ec01537_0_0"/>
          <p:cNvSpPr txBox="1"/>
          <p:nvPr/>
        </p:nvSpPr>
        <p:spPr>
          <a:xfrm>
            <a:off x="312650" y="2061025"/>
            <a:ext cx="566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Calibri"/>
              <a:ea typeface="Calibri"/>
              <a:cs typeface="Calibri"/>
              <a:sym typeface="Calibri"/>
            </a:endParaRPr>
          </a:p>
        </p:txBody>
      </p:sp>
      <p:sp>
        <p:nvSpPr>
          <p:cNvPr id="1120" name="Google Shape;1120;g25e9ec01537_0_0"/>
          <p:cNvSpPr txBox="1"/>
          <p:nvPr/>
        </p:nvSpPr>
        <p:spPr>
          <a:xfrm>
            <a:off x="6380625" y="2614375"/>
            <a:ext cx="5668500" cy="40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21" name="Google Shape;1121;g25e9ec01537_0_0"/>
          <p:cNvSpPr txBox="1"/>
          <p:nvPr/>
        </p:nvSpPr>
        <p:spPr>
          <a:xfrm>
            <a:off x="6380625" y="4696750"/>
            <a:ext cx="5668500" cy="400200"/>
          </a:xfrm>
          <a:prstGeom prst="rect">
            <a:avLst/>
          </a:prstGeom>
          <a:noFill/>
          <a:ln>
            <a:noFill/>
          </a:ln>
        </p:spPr>
        <p:txBody>
          <a:bodyPr spcFirstLastPara="1" wrap="square" lIns="91425" tIns="91425" rIns="91425" bIns="91425"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122" name="Google Shape;1122;g25e9ec01537_0_0"/>
          <p:cNvPicPr preferRelativeResize="0"/>
          <p:nvPr/>
        </p:nvPicPr>
        <p:blipFill rotWithShape="1">
          <a:blip r:embed="rId3">
            <a:alphaModFix/>
          </a:blip>
          <a:srcRect/>
          <a:stretch/>
        </p:blipFill>
        <p:spPr>
          <a:xfrm>
            <a:off x="629013" y="2171825"/>
            <a:ext cx="10854823" cy="42443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1410</Words>
  <Application>Microsoft Office PowerPoint</Application>
  <PresentationFormat>Widescreen</PresentationFormat>
  <Paragraphs>182</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Roboto</vt:lpstr>
      <vt:lpstr>Calibri</vt:lpstr>
      <vt:lpstr>Arial</vt:lpstr>
      <vt:lpstr>Office Theme</vt:lpstr>
      <vt:lpstr>Stay-N-Sleep                Elevated XP</vt:lpstr>
      <vt:lpstr>Stay-N-Sleep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Detailed Personas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Sreeja Prabhakaran</dc:creator>
  <cp:lastModifiedBy>Dinesh Ganapathi</cp:lastModifiedBy>
  <cp:revision>7</cp:revision>
  <dcterms:created xsi:type="dcterms:W3CDTF">2023-07-04T20:05:51Z</dcterms:created>
  <dcterms:modified xsi:type="dcterms:W3CDTF">2024-08-05T19:26:07Z</dcterms:modified>
</cp:coreProperties>
</file>